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Lst>
  <p:sldSz cx="9144000" cy="6858000" type="screen4x3"/>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93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88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23720DD-5B6D-40BF-8493-A6B52D484E6B}" type="datetimeFigureOut">
              <a:rPr lang="tr-TR" smtClean="0"/>
              <a:t>11.12.2023</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11.12.2023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11.12.2023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11.12.2023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A23720DD-5B6D-40BF-8493-A6B52D484E6B}" type="datetimeFigureOut">
              <a:rPr lang="tr-TR" smtClean="0"/>
              <a:t>11.12.2023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23720DD-5B6D-40BF-8493-A6B52D484E6B}" type="datetimeFigureOut">
              <a:rPr lang="tr-TR" smtClean="0"/>
              <a:t>11.12.2023</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3720DD-5B6D-40BF-8493-A6B52D484E6B}" type="datetimeFigureOut">
              <a:rPr lang="tr-TR" smtClean="0"/>
              <a:t>11.12.2023</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1268760"/>
            <a:ext cx="8712968" cy="2313603"/>
          </a:xfrm>
        </p:spPr>
        <p:txBody>
          <a:bodyPr>
            <a:noAutofit/>
          </a:bodyPr>
          <a:lstStyle/>
          <a:p>
            <a:pPr algn="ctr"/>
            <a:r>
              <a:rPr lang="tr-TR" sz="4500" dirty="0">
                <a:solidFill>
                  <a:schemeClr val="tx1">
                    <a:lumMod val="95000"/>
                    <a:lumOff val="5000"/>
                  </a:schemeClr>
                </a:solidFill>
                <a:effectLst>
                  <a:outerShdw blurRad="38100" dist="38100" dir="2700000" algn="tl">
                    <a:srgbClr val="000000">
                      <a:alpha val="43137"/>
                    </a:srgbClr>
                  </a:outerShdw>
                </a:effectLst>
                <a:latin typeface="Arial Black" panose="020B0A04020102020204" pitchFamily="34" charset="0"/>
              </a:rPr>
              <a:t>DİLİMİZİN ZENGİNLİKLERİ PROJESİ</a:t>
            </a:r>
            <a:endParaRPr lang="tr-TR" sz="4500" dirty="0">
              <a:solidFill>
                <a:schemeClr val="tx1">
                  <a:lumMod val="95000"/>
                  <a:lumOff val="5000"/>
                </a:schemeClr>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685800" y="4149079"/>
            <a:ext cx="7772400" cy="662231"/>
          </a:xfrm>
        </p:spPr>
        <p:txBody>
          <a:bodyPr/>
          <a:lstStyle/>
          <a:p>
            <a:pPr algn="ctr"/>
            <a:r>
              <a:rPr lang="tr-TR" b="1" dirty="0">
                <a:solidFill>
                  <a:schemeClr val="tx1">
                    <a:lumMod val="95000"/>
                    <a:lumOff val="5000"/>
                  </a:schemeClr>
                </a:solidFill>
                <a:latin typeface="Arial Black" panose="020B0A04020102020204" pitchFamily="34" charset="0"/>
              </a:rPr>
              <a:t>“Sözlük Özgürlüktür” </a:t>
            </a:r>
            <a:endParaRPr lang="tr-TR" dirty="0">
              <a:solidFill>
                <a:schemeClr val="tx1">
                  <a:lumMod val="95000"/>
                  <a:lumOff val="5000"/>
                </a:schemeClr>
              </a:solidFill>
              <a:latin typeface="Arial Black" panose="020B0A04020102020204" pitchFamily="34" charset="0"/>
            </a:endParaRPr>
          </a:p>
        </p:txBody>
      </p:sp>
    </p:spTree>
    <p:extLst>
      <p:ext uri="{BB962C8B-B14F-4D97-AF65-F5344CB8AC3E}">
        <p14:creationId xmlns:p14="http://schemas.microsoft.com/office/powerpoint/2010/main" val="1411692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124744"/>
            <a:ext cx="8229600" cy="4882547"/>
          </a:xfrm>
        </p:spPr>
        <p:txBody>
          <a:bodyPr/>
          <a:lstStyle/>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faaliyet düzenlemek üzere okullar arası ve/veya çeşitli yerel kurum/kuruluşlarla iş birlikleri yapılabilir. </a:t>
            </a:r>
          </a:p>
          <a:p>
            <a:pPr marL="109728" indent="0" algn="just">
              <a:buNone/>
            </a:pPr>
            <a:endParaRPr lang="tr-T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Düzenlenmesi planlanan her faaliyet öncesinde faaliyete katılımı beklenen hedef kitleye yönelik etkili bir tanıtım yapılır, sonrasında ise faaliyete ilişkin görsel ve videolar okul genel ağ (internet) sayfası ile okula ait diğer mecralarda paylaşılarak proje görünürlüğünün artması sağlanır. </a:t>
            </a:r>
            <a:endParaRPr lang="tr-TR" sz="2400" dirty="0"/>
          </a:p>
          <a:p>
            <a:endParaRPr lang="tr-TR" dirty="0"/>
          </a:p>
        </p:txBody>
      </p:sp>
    </p:spTree>
    <p:extLst>
      <p:ext uri="{BB962C8B-B14F-4D97-AF65-F5344CB8AC3E}">
        <p14:creationId xmlns:p14="http://schemas.microsoft.com/office/powerpoint/2010/main" val="340679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620688"/>
            <a:ext cx="8229600" cy="4738531"/>
          </a:xfrm>
        </p:spPr>
        <p:txBody>
          <a:bodyPr>
            <a:normAutofit fontScale="92500" lnSpcReduction="10000"/>
          </a:bodyPr>
          <a:lstStyle/>
          <a:p>
            <a:pPr marL="109728" indent="0" algn="just">
              <a:buNone/>
            </a:pPr>
            <a:endParaRPr lang="tr-TR" sz="3900" dirty="0"/>
          </a:p>
          <a:p>
            <a:pPr algn="just"/>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gerçekleştirilen ve öğrencilerin bu çerçevede katıldığı faaliyetler, ilgili birimlerce e-Okul Yönetim Bilgi Sistemi Sosyal Etkinlik Modülü Uygulama Kılavuzu’nda belirtilen esaslara uygun olarak e-Okul Sosyal Etkinlik </a:t>
            </a:r>
            <a:r>
              <a:rPr lang="tr-TR" sz="3900" dirty="0" err="1">
                <a:latin typeface="Arial Unicode MS" panose="020B0604020202020204" pitchFamily="34" charset="-128"/>
                <a:ea typeface="Arial Unicode MS" panose="020B0604020202020204" pitchFamily="34" charset="-128"/>
                <a:cs typeface="Arial Unicode MS" panose="020B0604020202020204" pitchFamily="34" charset="-128"/>
              </a:rPr>
              <a:t>Modülü’ne</a:t>
            </a:r>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 işlenir. </a:t>
            </a:r>
          </a:p>
          <a:p>
            <a:pPr marL="109728" indent="0">
              <a:buNone/>
            </a:pPr>
            <a:endParaRPr lang="tr-TR" dirty="0"/>
          </a:p>
        </p:txBody>
      </p:sp>
    </p:spTree>
    <p:extLst>
      <p:ext uri="{BB962C8B-B14F-4D97-AF65-F5344CB8AC3E}">
        <p14:creationId xmlns:p14="http://schemas.microsoft.com/office/powerpoint/2010/main" val="325636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15744"/>
            <a:ext cx="8507288" cy="4749560"/>
          </a:xfrm>
        </p:spPr>
        <p:txBody>
          <a:bodyPr>
            <a:normAutofit fontScale="32500" lnSpcReduction="20000"/>
          </a:bodyPr>
          <a:lstStyle/>
          <a:p>
            <a:endParaRPr lang="tr-TR" dirty="0"/>
          </a:p>
          <a:p>
            <a:pPr marL="109728" indent="0">
              <a:buNone/>
            </a:pPr>
            <a:r>
              <a:rPr lang="tr-TR" b="1" dirty="0"/>
              <a:t>	</a:t>
            </a:r>
            <a:r>
              <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Yürütme Komisyonunun Oluşumu ve Görevleri </a:t>
            </a:r>
          </a:p>
          <a:p>
            <a:pPr marL="109728" indent="0">
              <a:buNone/>
            </a:pPr>
            <a:endPar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millî eğitim müdürünün uygun gördüğü il müdür yardımcısı/şube müdürü başkanlığında proje kapsamındaki her okul türünden birer okul müdürü ile birer Okul Öncesi, Sınıf, Türkçe, Türk Dili ve Edebiyatı, Felsefe, Tarih, Görsel Sanatlar ve Bilişim Teknolojileri öğretmenlerinin katılımıyla oluşturulur.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Projenin sağlıklı yürüyebilmesi için her ay bir ilçeyi ziyaret eder, iyi örnekleri il millî eğitim müdürlüğünün genel ağ (internet) sayfasında ve sosyal medya hesaplarında paylaşır.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genelinde düzenlenecek yarışmaların şartnamelerini hazırlar ve yarışmaların, duyuru, değerlendirme, ödüllendirme süreçlerini yürütür.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Bakanlıkça düzenlenecek yıl sonu etkinliğine gönderilecek materyalleri toplar, tasnif eder ve Bakanlığın ilgili birimine gönderir.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merkez yürütme kuruluna gönderir. </a:t>
            </a:r>
          </a:p>
          <a:p>
            <a:pPr marL="109728" indent="0">
              <a:buNone/>
            </a:pPr>
            <a:endParaRPr lang="tr-TR" dirty="0"/>
          </a:p>
        </p:txBody>
      </p:sp>
      <p:sp>
        <p:nvSpPr>
          <p:cNvPr id="3" name="Başlık 2"/>
          <p:cNvSpPr>
            <a:spLocks noGrp="1"/>
          </p:cNvSpPr>
          <p:nvPr>
            <p:ph type="title"/>
          </p:nvPr>
        </p:nvSpPr>
        <p:spPr/>
        <p:txBody>
          <a:bodyPr>
            <a:normAutofit fontScale="90000"/>
          </a:bodyPr>
          <a:lstStyle/>
          <a:p>
            <a:r>
              <a:rPr lang="tr-TR" dirty="0">
                <a:solidFill>
                  <a:schemeClr val="tx1">
                    <a:lumMod val="95000"/>
                    <a:lumOff val="5000"/>
                  </a:schemeClr>
                </a:solidFill>
              </a:rPr>
              <a:t>Kurul/Komisyonların Oluşumları ve Görevleri:</a:t>
            </a:r>
          </a:p>
        </p:txBody>
      </p:sp>
    </p:spTree>
    <p:extLst>
      <p:ext uri="{BB962C8B-B14F-4D97-AF65-F5344CB8AC3E}">
        <p14:creationId xmlns:p14="http://schemas.microsoft.com/office/powerpoint/2010/main" val="1531786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260648"/>
            <a:ext cx="8229600" cy="5530619"/>
          </a:xfrm>
        </p:spPr>
        <p:txBody>
          <a:bodyPr>
            <a:normAutofit lnSpcReduction="10000"/>
          </a:bodyPr>
          <a:lstStyle/>
          <a:p>
            <a:endParaRPr lang="tr-TR" dirty="0"/>
          </a:p>
          <a:p>
            <a:pPr marL="109728" indent="0">
              <a:buNone/>
            </a:pPr>
            <a:r>
              <a:rPr lang="tr-TR"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İlçe Yürütme Komisyonunun Oluşumu ve Görevleri </a:t>
            </a:r>
          </a:p>
          <a:p>
            <a:pPr marL="109728" indent="0">
              <a:buNone/>
            </a:pPr>
            <a:endParaRPr lang="tr-TR" sz="22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tr-TR" sz="2200" dirty="0">
                <a:latin typeface="Arial Unicode MS" panose="020B0604020202020204" pitchFamily="34" charset="-128"/>
                <a:ea typeface="Arial Unicode MS" panose="020B0604020202020204" pitchFamily="34" charset="-128"/>
                <a:cs typeface="Arial Unicode MS" panose="020B0604020202020204" pitchFamily="34" charset="-128"/>
              </a:rPr>
              <a:t>İlçe millî eğitim müdürünün uygun gördüğü şube müdürü başkanlığında proje kapsamındaki her okul türünden birer okul müdürü ile birer Okul Öncesi, Sınıf, Türkçe, Türk Dili Ve Edebiyatı, Felsefe, Tarih, Görsel Sanatlar Ve Bilişim Teknolojileri öğretmenlerinin katılımıyla oluşturulur. </a:t>
            </a:r>
          </a:p>
          <a:p>
            <a:r>
              <a:rPr lang="tr-TR" sz="2200" dirty="0">
                <a:latin typeface="Arial Unicode MS" panose="020B0604020202020204" pitchFamily="34" charset="-128"/>
                <a:ea typeface="Arial Unicode MS" panose="020B0604020202020204" pitchFamily="34" charset="-128"/>
                <a:cs typeface="Arial Unicode MS" panose="020B0604020202020204" pitchFamily="34" charset="-128"/>
              </a:rPr>
              <a:t>Projenin ilçe düzeyinde takibini, yürütülmesini sağlar. </a:t>
            </a:r>
          </a:p>
          <a:p>
            <a:r>
              <a:rPr lang="tr-TR" sz="2200" dirty="0">
                <a:latin typeface="Arial Unicode MS" panose="020B0604020202020204" pitchFamily="34" charset="-128"/>
                <a:ea typeface="Arial Unicode MS" panose="020B0604020202020204" pitchFamily="34" charset="-128"/>
                <a:cs typeface="Arial Unicode MS" panose="020B0604020202020204" pitchFamily="34" charset="-128"/>
              </a:rPr>
              <a:t>Eylem planlarının okullarda uygulanma oranını takip eder. </a:t>
            </a:r>
          </a:p>
          <a:p>
            <a:r>
              <a:rPr lang="tr-TR" sz="2200" dirty="0">
                <a:latin typeface="Arial Unicode MS" panose="020B0604020202020204" pitchFamily="34" charset="-128"/>
                <a:ea typeface="Arial Unicode MS" panose="020B0604020202020204" pitchFamily="34" charset="-128"/>
                <a:cs typeface="Arial Unicode MS" panose="020B0604020202020204" pitchFamily="34" charset="-128"/>
              </a:rPr>
              <a:t>İl millî eğitim müdürlüklerince proje kapsamında duyurusu yapılan il geneli yarışmaların duyurusunu yapar ve katılımı teşvik eder. </a:t>
            </a:r>
          </a:p>
          <a:p>
            <a:r>
              <a:rPr lang="es-ES" sz="2200" dirty="0">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il yürütme komisyonuna gönderir. </a:t>
            </a:r>
          </a:p>
          <a:p>
            <a:pPr marL="109728" indent="0">
              <a:buNone/>
            </a:pPr>
            <a:endParaRPr lang="tr-TR" dirty="0"/>
          </a:p>
        </p:txBody>
      </p:sp>
    </p:spTree>
    <p:extLst>
      <p:ext uri="{BB962C8B-B14F-4D97-AF65-F5344CB8AC3E}">
        <p14:creationId xmlns:p14="http://schemas.microsoft.com/office/powerpoint/2010/main" val="1817922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fontScale="77500" lnSpcReduction="20000"/>
          </a:bodyPr>
          <a:lstStyle/>
          <a:p>
            <a:endParaRPr lang="tr-TR" dirty="0"/>
          </a:p>
          <a:p>
            <a:pPr marL="109728" indent="0">
              <a:buNone/>
            </a:pPr>
            <a:r>
              <a:rPr lang="tr-TR" dirty="0"/>
              <a:t>	</a:t>
            </a:r>
            <a:r>
              <a:rPr lang="tr-TR" sz="2800" b="1"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Komisyonunun Oluşumu ve Görevleri</a:t>
            </a:r>
          </a:p>
          <a:p>
            <a:pPr marL="109728" indent="0">
              <a:buNone/>
            </a:pPr>
            <a:r>
              <a:rPr lang="tr-TR" sz="2800" b="1" dirty="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lang="tr-TR" sz="2800" dirty="0">
                <a:latin typeface="Arial Unicode MS" panose="020B0604020202020204" pitchFamily="34" charset="-128"/>
                <a:ea typeface="Arial Unicode MS" panose="020B0604020202020204" pitchFamily="34" charset="-128"/>
                <a:cs typeface="Arial Unicode MS" panose="020B0604020202020204" pitchFamily="34" charset="-128"/>
              </a:rPr>
              <a:t>Okul müdürünün uygun gördüğü müdür yardımcısı başkanlığında, en az iki öğretmen ve her sınıf düzeyinden birer öğrencinin katılımıyla oluşturulur. </a:t>
            </a:r>
          </a:p>
          <a:p>
            <a:pPr algn="just"/>
            <a:r>
              <a:rPr lang="tr-TR" sz="2800"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 okul öncesi ve ilkokullarda sınıf zümre başkanları, ortaokullarda Türkçe zümresi, liselerde ise Türk Dili ve Edebiyatı zümresi ile koordineli çalışır. Gerekli durumlarda ortaokul ve liselerde okul müdürlüğünce Türkçe ve Türk Dili ve Edebiyatı zümresi içerisinden okul yürütme komisyonunda görev yapmak üzere daimi üye seçilebilir. </a:t>
            </a:r>
          </a:p>
          <a:p>
            <a:pPr algn="just"/>
            <a:r>
              <a:rPr lang="tr-TR" sz="2800" dirty="0">
                <a:latin typeface="Arial Unicode MS" panose="020B0604020202020204" pitchFamily="34" charset="-128"/>
                <a:ea typeface="Arial Unicode MS" panose="020B0604020202020204" pitchFamily="34" charset="-128"/>
                <a:cs typeface="Arial Unicode MS" panose="020B0604020202020204" pitchFamily="34" charset="-128"/>
              </a:rPr>
              <a:t>Projenin okulda görünür olmasını ve tüm sınıflarda uygulanmasını sağlar. </a:t>
            </a:r>
          </a:p>
          <a:p>
            <a:pPr algn="just"/>
            <a:r>
              <a:rPr lang="tr-TR" sz="2800" dirty="0">
                <a:latin typeface="Arial Unicode MS" panose="020B0604020202020204" pitchFamily="34" charset="-128"/>
                <a:ea typeface="Arial Unicode MS" panose="020B0604020202020204" pitchFamily="34" charset="-128"/>
                <a:cs typeface="Arial Unicode MS" panose="020B0604020202020204" pitchFamily="34" charset="-128"/>
              </a:rPr>
              <a:t>İl millî eğitim müdürlüklerince proje kapsamında duyurusu yapılan il geneli yarışmaların duyurusunu yapar ve katılımı teşvik eder. </a:t>
            </a:r>
          </a:p>
          <a:p>
            <a:pPr algn="just"/>
            <a:r>
              <a:rPr lang="tr-TR" sz="2800" dirty="0">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ilçe yürütme komisyonuna gönderir. </a:t>
            </a:r>
          </a:p>
          <a:p>
            <a:endParaRPr lang="tr-TR" dirty="0"/>
          </a:p>
        </p:txBody>
      </p:sp>
    </p:spTree>
    <p:extLst>
      <p:ext uri="{BB962C8B-B14F-4D97-AF65-F5344CB8AC3E}">
        <p14:creationId xmlns:p14="http://schemas.microsoft.com/office/powerpoint/2010/main" val="1156073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b="1" dirty="0">
                <a:latin typeface="Arial Unicode MS" panose="020B0604020202020204" pitchFamily="34" charset="-128"/>
                <a:ea typeface="Arial Unicode MS" panose="020B0604020202020204" pitchFamily="34" charset="-128"/>
                <a:cs typeface="Arial Unicode MS" panose="020B0604020202020204" pitchFamily="34" charset="-128"/>
              </a:rPr>
              <a:t>Etkileşimli/Paylaşımlı Kitap Okuma </a:t>
            </a:r>
          </a:p>
          <a:p>
            <a:pPr marL="109728" indent="0">
              <a:buNone/>
            </a:pPr>
            <a:endParaRPr lang="tr-T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Etkileşimli kitap okuma çalışmalarında öğretmen çocuklara sorular sorar, tahminlerde bulunmalarını isteyerek onların kitapta geçen olay ve karakterlere tepki vermesini sağlar, hedef sözcükler belirleyerek yeni sözcükler kullanır. Paylaşımlı kitap okuma çalışmalarında öğretmen büyük ve resimli olan öykü kitapları kullanarak çocukların kitabın yazı ve resimlerini görmelerini sağlayacak şekilde oturur. Kitap, birlikte etkileşimli bir şekilde okunur. </a:t>
            </a:r>
          </a:p>
          <a:p>
            <a:endParaRPr lang="tr-TR" dirty="0"/>
          </a:p>
        </p:txBody>
      </p:sp>
      <p:sp>
        <p:nvSpPr>
          <p:cNvPr id="3" name="Başlık 2"/>
          <p:cNvSpPr>
            <a:spLocks noGrp="1"/>
          </p:cNvSpPr>
          <p:nvPr>
            <p:ph type="title"/>
          </p:nvPr>
        </p:nvSpPr>
        <p:spPr/>
        <p:txBody>
          <a:bodyPr>
            <a:normAutofit fontScale="90000"/>
          </a:bodyPr>
          <a:lstStyle/>
          <a:p>
            <a:r>
              <a:rPr lang="tr-TR" dirty="0"/>
              <a:t>Okul Öncesi Etkinlik Uygulama Rehberi</a:t>
            </a:r>
          </a:p>
        </p:txBody>
      </p:sp>
    </p:spTree>
    <p:extLst>
      <p:ext uri="{BB962C8B-B14F-4D97-AF65-F5344CB8AC3E}">
        <p14:creationId xmlns:p14="http://schemas.microsoft.com/office/powerpoint/2010/main" val="3710040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lnSpcReduction="10000"/>
          </a:bodyPr>
          <a:lstStyle/>
          <a:p>
            <a:r>
              <a:rPr lang="tr-TR" sz="2400" b="1" dirty="0">
                <a:latin typeface="Arial Unicode MS" panose="020B0604020202020204" pitchFamily="34" charset="-128"/>
                <a:ea typeface="Arial Unicode MS" panose="020B0604020202020204" pitchFamily="34" charset="-128"/>
                <a:cs typeface="Arial Unicode MS" panose="020B0604020202020204" pitchFamily="34" charset="-128"/>
              </a:rPr>
              <a:t>Hikâye Tamamlama </a:t>
            </a:r>
          </a:p>
          <a:p>
            <a:pPr marL="109728" indent="0">
              <a:buNone/>
            </a:pPr>
            <a:endParaRPr lang="tr-TR" dirty="0"/>
          </a:p>
          <a:p>
            <a:pPr marL="109728" indent="0" algn="just">
              <a:buNone/>
            </a:pP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seçilen bir kitap uygun okuma yöntemi ile okunmalıdır. Kitabın tamamı okunmadan öğretmen uygun bir yerde kitabı sonlandırmalı ve çocuklar tarafından devam ettirmelerini istemelidir. Bu yöntem uygulanırken çocuğun söz dizimi kurallarına uygun olarak ve dil bilgisi yapılarını kullanarak cümle kurması teşvik edilmelidir. </a:t>
            </a:r>
          </a:p>
          <a:p>
            <a:endParaRPr lang="tr-TR" dirty="0"/>
          </a:p>
        </p:txBody>
      </p:sp>
    </p:spTree>
    <p:extLst>
      <p:ext uri="{BB962C8B-B14F-4D97-AF65-F5344CB8AC3E}">
        <p14:creationId xmlns:p14="http://schemas.microsoft.com/office/powerpoint/2010/main" val="3578112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lstStyle/>
          <a:p>
            <a:r>
              <a:rPr lang="tr-TR" sz="3200" b="1" dirty="0">
                <a:latin typeface="Arial Unicode MS" panose="020B0604020202020204" pitchFamily="34" charset="-128"/>
                <a:ea typeface="Arial Unicode MS" panose="020B0604020202020204" pitchFamily="34" charset="-128"/>
                <a:cs typeface="Arial Unicode MS" panose="020B0604020202020204" pitchFamily="34" charset="-128"/>
              </a:rPr>
              <a:t>Hikâye Kartı Hazırlama</a:t>
            </a:r>
          </a:p>
          <a:p>
            <a:pPr marL="109728" indent="0">
              <a:buNone/>
            </a:pPr>
            <a:endParaRPr lang="tr-TR" dirty="0"/>
          </a:p>
          <a:p>
            <a:pPr marL="109728" indent="0" algn="just">
              <a:buNone/>
            </a:pP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seçilen bir kitap uygun okuma yöntemi ile okunmalıdır. Çocuklar küçük gruplara ayrılır. Her grubun okunan hikâyeyi tekrar anlatması ve her çocuğun hikâyenin bir kısmının resmini çizmesi istenir. Hazırlanan çizimler olay sırasına göre sıralanır.</a:t>
            </a:r>
            <a:endParaRPr lang="tr-TR" sz="3600" dirty="0"/>
          </a:p>
        </p:txBody>
      </p:sp>
    </p:spTree>
    <p:extLst>
      <p:ext uri="{BB962C8B-B14F-4D97-AF65-F5344CB8AC3E}">
        <p14:creationId xmlns:p14="http://schemas.microsoft.com/office/powerpoint/2010/main" val="2361157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lstStyle/>
          <a:p>
            <a:r>
              <a:rPr lang="tr-TR" sz="2400" b="1" dirty="0">
                <a:latin typeface="Arial Unicode MS" panose="020B0604020202020204" pitchFamily="34" charset="-128"/>
                <a:ea typeface="Arial Unicode MS" panose="020B0604020202020204" pitchFamily="34" charset="-128"/>
                <a:cs typeface="Arial Unicode MS" panose="020B0604020202020204" pitchFamily="34" charset="-128"/>
              </a:rPr>
              <a:t>Söyle-Çiz</a:t>
            </a:r>
          </a:p>
          <a:p>
            <a:pPr marL="109728" indent="0">
              <a:buNone/>
            </a:pPr>
            <a:endParaRPr lang="tr-TR" dirty="0"/>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seçilen bir kitap uygun okuma yöntemi ile okunmalıdır. Okunan kitabın ardından her çocuğa ikiye ayrılmış bir A4 kâğıdı verilir. Okunan kitapta her çocuğun anlamını bilmediği bir kelimeyi söylemesi istenir. Ardından çocuklara bu kelimenin anlamının ne olabileceğini düşünmeleri ve kâğıdın solundaki alana çizmeleri istenir. Bilinmeyen kelimelerin anlamı çocuklara tek tek açıklanır ve kâğıdın sağ tarafına kelimenin gerçek anlamının resmini çizmesi istenir. Üzerine sohbet edilir.</a:t>
            </a:r>
            <a:endParaRPr lang="tr-TR" dirty="0"/>
          </a:p>
        </p:txBody>
      </p:sp>
    </p:spTree>
    <p:extLst>
      <p:ext uri="{BB962C8B-B14F-4D97-AF65-F5344CB8AC3E}">
        <p14:creationId xmlns:p14="http://schemas.microsoft.com/office/powerpoint/2010/main" val="1629645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lstStyle/>
          <a:p>
            <a:r>
              <a:rPr lang="tr-TR" sz="2400" b="1" dirty="0">
                <a:latin typeface="Arial Unicode MS" panose="020B0604020202020204" pitchFamily="34" charset="-128"/>
                <a:ea typeface="Arial Unicode MS" panose="020B0604020202020204" pitchFamily="34" charset="-128"/>
                <a:cs typeface="Arial Unicode MS" panose="020B0604020202020204" pitchFamily="34" charset="-128"/>
              </a:rPr>
              <a:t>Kitap Tanıtma Çalışmaları</a:t>
            </a:r>
          </a:p>
          <a:p>
            <a:pPr marL="109728" indent="0">
              <a:buNone/>
            </a:pPr>
            <a:endParaRPr lang="tr-TR" dirty="0"/>
          </a:p>
          <a:p>
            <a:pPr marL="109728" indent="0" algn="just">
              <a:buNone/>
            </a:pP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kitap okumaya başlamadan önce öğretmenin kitabın ismini, yazarını, çizen kişinin bilgilerini vermesi beklenir.</a:t>
            </a:r>
            <a:endParaRPr lang="tr-TR" sz="3600" dirty="0"/>
          </a:p>
        </p:txBody>
      </p:sp>
    </p:spTree>
    <p:extLst>
      <p:ext uri="{BB962C8B-B14F-4D97-AF65-F5344CB8AC3E}">
        <p14:creationId xmlns:p14="http://schemas.microsoft.com/office/powerpoint/2010/main" val="315280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20688"/>
            <a:ext cx="8229600" cy="5386603"/>
          </a:xfrm>
        </p:spPr>
        <p:txBody>
          <a:bodyPr>
            <a:normAutofit/>
          </a:bodyPr>
          <a:lstStyle/>
          <a:p>
            <a:pPr algn="just"/>
            <a:r>
              <a:rPr lang="tr-TR" sz="30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“Bir dildeki sözlerin bütünü; söz hazinesi, söz dağarcığı, sözcük hazinesi, kelime hazinesi, kelime kadrosu, vokabüler” olarak tanımlanan söz varlığı, bireyler arası iletişim için çok önemlidir. Söz varlığı, aynı zamanda bireyin öğrenme yaşantısı boyunca depoladığı birikimi ifade etmektedir. Söz varlığının önemi sadece bununla sınırlı kalmayıp bireyin anlama ve anlatma becerisini de etkilemektedir. </a:t>
            </a:r>
          </a:p>
        </p:txBody>
      </p:sp>
    </p:spTree>
    <p:extLst>
      <p:ext uri="{BB962C8B-B14F-4D97-AF65-F5344CB8AC3E}">
        <p14:creationId xmlns:p14="http://schemas.microsoft.com/office/powerpoint/2010/main" val="4285842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a:bodyPr>
          <a:lstStyle/>
          <a:p>
            <a:r>
              <a:rPr lang="tr-TR" sz="5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Kelime Bulma Oyunu</a:t>
            </a:r>
          </a:p>
          <a:p>
            <a:pPr marL="109728" indent="0">
              <a:buNone/>
            </a:pPr>
            <a:endParaRPr lang="tr-TR" dirty="0"/>
          </a:p>
          <a:p>
            <a:pPr marL="109728" indent="0" algn="just">
              <a:buNone/>
            </a:pP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Temel Eğitim Genel Müdürlüğü tarafından çocuklara kelime öğretilmesine odaklanan kelime kartları hazırlanacaktır. Temalar bağlamında hazırlanan bu kartlar ile zıt anlamlı eş anlamlı kelime bulma ile kelime nesne eşleştirme oyunları oynanabilir.</a:t>
            </a:r>
            <a:endParaRPr lang="tr-TR" sz="3600" dirty="0"/>
          </a:p>
        </p:txBody>
      </p:sp>
    </p:spTree>
    <p:extLst>
      <p:ext uri="{BB962C8B-B14F-4D97-AF65-F5344CB8AC3E}">
        <p14:creationId xmlns:p14="http://schemas.microsoft.com/office/powerpoint/2010/main" val="3093780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3200" b="1" dirty="0">
                <a:latin typeface="Arial Unicode MS" panose="020B0604020202020204" pitchFamily="34" charset="-128"/>
                <a:ea typeface="Arial Unicode MS" panose="020B0604020202020204" pitchFamily="34" charset="-128"/>
                <a:cs typeface="Arial Unicode MS" panose="020B0604020202020204" pitchFamily="34" charset="-128"/>
              </a:rPr>
              <a:t>Anlat Bakalım</a:t>
            </a:r>
          </a:p>
          <a:p>
            <a:pPr marL="109728" indent="0">
              <a:buNone/>
            </a:pPr>
            <a:endParaRPr lang="tr-T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Öğretmen, sınıfı A ve B olmak üzere iki gruba bölmelidir. Gruptan bazı öğrenciler sözcü olarak belirlenmelidir. Öğretmen, anlatılacak kelimeyi sessizce sözcünün kulağına söylemeli ve sözcüğü anlatması için bir dakika süre vermelidir. Verilen sürede sözcü mimikleriyle ve beden dili yardımıyla kelimeyi anlatmaya çalışmalıdır. Verilen sürede ilk grup kelimeyi bilemezse ikinci gruba söz hakkı verilir. En çok puanı alan grup öğretmen tarafından değişik şekillerde ödüllendirilebilir</a:t>
            </a:r>
            <a:endParaRPr lang="tr-TR" dirty="0"/>
          </a:p>
        </p:txBody>
      </p:sp>
      <p:sp>
        <p:nvSpPr>
          <p:cNvPr id="3" name="Başlık 2"/>
          <p:cNvSpPr>
            <a:spLocks noGrp="1"/>
          </p:cNvSpPr>
          <p:nvPr>
            <p:ph type="title"/>
          </p:nvPr>
        </p:nvSpPr>
        <p:spPr/>
        <p:txBody>
          <a:bodyPr>
            <a:normAutofit fontScale="90000"/>
          </a:bodyPr>
          <a:lstStyle/>
          <a:p>
            <a:r>
              <a:rPr lang="tr-TR" dirty="0">
                <a:solidFill>
                  <a:schemeClr val="tx1">
                    <a:lumMod val="95000"/>
                    <a:lumOff val="5000"/>
                  </a:schemeClr>
                </a:solidFill>
              </a:rPr>
              <a:t>İlkokul/Ortaokul/Lise Etkinlik Uygulama Rehberi</a:t>
            </a:r>
          </a:p>
        </p:txBody>
      </p:sp>
    </p:spTree>
    <p:extLst>
      <p:ext uri="{BB962C8B-B14F-4D97-AF65-F5344CB8AC3E}">
        <p14:creationId xmlns:p14="http://schemas.microsoft.com/office/powerpoint/2010/main" val="1107606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lstStyle/>
          <a:p>
            <a:r>
              <a:rPr lang="tr-TR" sz="3600" b="1" dirty="0">
                <a:latin typeface="Arial Unicode MS" panose="020B0604020202020204" pitchFamily="34" charset="-128"/>
                <a:ea typeface="Arial Unicode MS" panose="020B0604020202020204" pitchFamily="34" charset="-128"/>
                <a:cs typeface="Arial Unicode MS" panose="020B0604020202020204" pitchFamily="34" charset="-128"/>
              </a:rPr>
              <a:t>Bilen Oturur</a:t>
            </a:r>
          </a:p>
          <a:p>
            <a:pPr marL="109728" indent="0">
              <a:buNone/>
            </a:pPr>
            <a:endParaRPr lang="tr-TR" dirty="0"/>
          </a:p>
          <a:p>
            <a:pPr marL="109728" indent="0" algn="just">
              <a:buNone/>
            </a:pPr>
            <a:r>
              <a:rPr lang="tr-TR" sz="2800" dirty="0">
                <a:latin typeface="Arial Unicode MS" panose="020B0604020202020204" pitchFamily="34" charset="-128"/>
                <a:ea typeface="Arial Unicode MS" panose="020B0604020202020204" pitchFamily="34" charset="-128"/>
                <a:cs typeface="Arial Unicode MS" panose="020B0604020202020204" pitchFamily="34" charset="-128"/>
              </a:rPr>
              <a:t>Bu oyun yeni öğrenilen kelimelerin kavratılmasında etkin olarak kullanılabilir. Öğretmen, yeni öğrenilen kelimeleri ve bu kelimelerin eş anlamlılarını tahtaya yazmalıdır. Sınıftaki bütün öğrencileri ayağa kaldırmalı ve tahtadaki kelimelerin eş anlamlısını sırayla öğrencilere sormalıdır. Doğru yanıtı veren ayaktaki öğrenci yerine oturur. Tahtadaki bütün kelimelerin eş anlamlıları bulunana kadar etkinlik devam eder.</a:t>
            </a:r>
            <a:endParaRPr lang="tr-TR" sz="2800" dirty="0"/>
          </a:p>
        </p:txBody>
      </p:sp>
    </p:spTree>
    <p:extLst>
      <p:ext uri="{BB962C8B-B14F-4D97-AF65-F5344CB8AC3E}">
        <p14:creationId xmlns:p14="http://schemas.microsoft.com/office/powerpoint/2010/main" val="677701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lstStyle/>
          <a:p>
            <a:r>
              <a:rPr lang="tr-TR" sz="3600" b="1" dirty="0">
                <a:latin typeface="Arial Unicode MS" panose="020B0604020202020204" pitchFamily="34" charset="-128"/>
                <a:ea typeface="Arial Unicode MS" panose="020B0604020202020204" pitchFamily="34" charset="-128"/>
                <a:cs typeface="Arial Unicode MS" panose="020B0604020202020204" pitchFamily="34" charset="-128"/>
              </a:rPr>
              <a:t>Kelime Türetme</a:t>
            </a:r>
          </a:p>
          <a:p>
            <a:pPr marL="109728" indent="0">
              <a:buNone/>
            </a:pPr>
            <a:endParaRPr lang="tr-TR" dirty="0"/>
          </a:p>
          <a:p>
            <a:pPr marL="109728" indent="0" algn="just">
              <a:buNone/>
            </a:pPr>
            <a:r>
              <a:rPr lang="tr-TR" sz="2800" dirty="0">
                <a:latin typeface="Arial Unicode MS" panose="020B0604020202020204" pitchFamily="34" charset="-128"/>
                <a:ea typeface="Arial Unicode MS" panose="020B0604020202020204" pitchFamily="34" charset="-128"/>
                <a:cs typeface="Arial Unicode MS" panose="020B0604020202020204" pitchFamily="34" charset="-128"/>
              </a:rPr>
              <a:t>Kelime Türetme Oyunu için iki öğrenci tahtaya kaldırılmalıdır. İlk öğrencinin söyleyeceği kelimenin son harfiyle ikinci öğrenci önceden belirlenen bir süre içinde yeni bir kelime türetmeye çalışmalıdır. Tüm kelimeler proje kapsamında yeni öğrenilen kelimelerden seçilmelidir. Aynı kelime iki defa söylenmemelidir. Her yeni kelime için ikinci öğrencinin hanesine puan yazılır. Bu uygulama ile öğrenciler kelimelerin söylenişlerini de tekrar ederek pekiştirirler.</a:t>
            </a:r>
            <a:endParaRPr lang="tr-TR" sz="2800" dirty="0"/>
          </a:p>
        </p:txBody>
      </p:sp>
    </p:spTree>
    <p:extLst>
      <p:ext uri="{BB962C8B-B14F-4D97-AF65-F5344CB8AC3E}">
        <p14:creationId xmlns:p14="http://schemas.microsoft.com/office/powerpoint/2010/main" val="3681883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fontScale="92500" lnSpcReduction="20000"/>
          </a:bodyPr>
          <a:lstStyle/>
          <a:p>
            <a:r>
              <a:rPr lang="tr-TR" sz="3000" b="1" dirty="0">
                <a:latin typeface="Arial Unicode MS" panose="020B0604020202020204" pitchFamily="34" charset="-128"/>
                <a:ea typeface="Arial Unicode MS" panose="020B0604020202020204" pitchFamily="34" charset="-128"/>
                <a:cs typeface="Arial Unicode MS" panose="020B0604020202020204" pitchFamily="34" charset="-128"/>
              </a:rPr>
              <a:t>Anlamını Bul</a:t>
            </a:r>
          </a:p>
          <a:p>
            <a:pPr marL="109728" indent="0">
              <a:buNone/>
            </a:pPr>
            <a:endParaRPr lang="tr-TR" dirty="0"/>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Oyun için hazırlanmış kelimeler içi görünmeyen bir torba içine alınır. Her takımdaki birinci, ikinci, üçüncü ve dördüncü̈ oyuncular birbirlerine karşı yarışacaklardır. İlk takımın ilk oyuncusu torbadan bir kelime seçer, seçtiği kelimeyi diğer oyunculara göstermez. Kelimeyi, eğer varsa altında küçük puntolarla parantez içinde yazılı kelimeleri kullanmadan, imalar ile dolaylı yoldan anlatarak kendisinden sonra gelen takım arkadaşının bulmasını sağlamaya çalışır. Eğer ikinci oyuncu anlatılan kelimeyi bilirse takım bir puan alır. Sırasıyla diğer takımların birinci ve ikinci oyuncuları da yarışır. Tüm takımların ilk turu tamamlanınca, bu kez ikinci oyuncular torbadan birer kelime çekerek üçüncü sıradaki takım arkadaşlarına anlatmaya çalışırlar ve oyun bu şekilde sürer. Oyunda kullanılacak kelimelerin proje kapsamında öğrenilenler arasından okulda öğretmen veya öğrencilerin, evde de ebeveyn ya da çocukların hazırlaması birçok kazanımla oynanmasını sağlayacaktır.</a:t>
            </a:r>
            <a:endParaRPr lang="tr-TR" dirty="0"/>
          </a:p>
        </p:txBody>
      </p:sp>
    </p:spTree>
    <p:extLst>
      <p:ext uri="{BB962C8B-B14F-4D97-AF65-F5344CB8AC3E}">
        <p14:creationId xmlns:p14="http://schemas.microsoft.com/office/powerpoint/2010/main" val="255296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a:bodyPr>
          <a:lstStyle/>
          <a:p>
            <a:r>
              <a:rPr lang="tr-TR" sz="2400" b="1" dirty="0">
                <a:latin typeface="Arial Unicode MS" panose="020B0604020202020204" pitchFamily="34" charset="-128"/>
                <a:ea typeface="Arial Unicode MS" panose="020B0604020202020204" pitchFamily="34" charset="-128"/>
                <a:cs typeface="Arial Unicode MS" panose="020B0604020202020204" pitchFamily="34" charset="-128"/>
              </a:rPr>
              <a:t>Baş Harflerini Değiştir</a:t>
            </a:r>
          </a:p>
          <a:p>
            <a:pPr marL="109728" indent="0">
              <a:buNone/>
            </a:pPr>
            <a:endParaRPr lang="tr-TR" dirty="0"/>
          </a:p>
          <a:p>
            <a:pPr marL="109728" indent="0">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Öğretmen, proje kapsamında yeni öğrenilen kelimelerden bir kelime söylemeli ve öğrenciler bu kelimenin tüm harflerini yukarıdan aşağıya yazmalıdır. Öğrenciler yukarıdan aşağıya dizili olan harflerle başlayarak yeni sözcükler türetmelidir. Türetilen kelimeler yine proje kapsamında öğrenilen kelimelerden olmalıdır. Bu etkinlik daha çok gruplar oluşturularak yapılmalıdır. Öğrenciler bu aktiviteyle karşılıklı olarak yeni kelimeleri ve telaffuzlarını öğrenerek kelime dağarcıklarını geliştirirler.</a:t>
            </a:r>
            <a:endParaRPr lang="tr-TR" dirty="0"/>
          </a:p>
        </p:txBody>
      </p:sp>
    </p:spTree>
    <p:extLst>
      <p:ext uri="{BB962C8B-B14F-4D97-AF65-F5344CB8AC3E}">
        <p14:creationId xmlns:p14="http://schemas.microsoft.com/office/powerpoint/2010/main" val="3369496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a:bodyPr>
          <a:lstStyle/>
          <a:p>
            <a:r>
              <a:rPr lang="tr-TR" sz="2400" b="1" dirty="0">
                <a:latin typeface="Arial Unicode MS" panose="020B0604020202020204" pitchFamily="34" charset="-128"/>
                <a:ea typeface="Arial Unicode MS" panose="020B0604020202020204" pitchFamily="34" charset="-128"/>
                <a:cs typeface="Arial Unicode MS" panose="020B0604020202020204" pitchFamily="34" charset="-128"/>
              </a:rPr>
              <a:t>Beyin Fırtınası</a:t>
            </a:r>
          </a:p>
          <a:p>
            <a:pPr marL="109728" indent="0">
              <a:buNone/>
            </a:pPr>
            <a:endParaRPr lang="tr-TR" dirty="0"/>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Öğrencilerin verilen bir kelimeyi çağrıştıran yakın kelimeleri söylemeleri esasına dayanan bir etkinliktir. Verilen kelimeyi anımsatan en çok sözcüğü söyleyen öğrenci bu etkinliği başarıyla tamamlamış olur. Etkinlik gerçekleştirilirken tek bir eser kaynak alınarak çerçeve daraltılabilir.</a:t>
            </a:r>
            <a:endParaRPr lang="tr-TR" dirty="0"/>
          </a:p>
        </p:txBody>
      </p:sp>
    </p:spTree>
    <p:extLst>
      <p:ext uri="{BB962C8B-B14F-4D97-AF65-F5344CB8AC3E}">
        <p14:creationId xmlns:p14="http://schemas.microsoft.com/office/powerpoint/2010/main" val="1868169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a:bodyPr>
          <a:lstStyle/>
          <a:p>
            <a:r>
              <a:rPr lang="tr-TR" sz="2400" b="1" dirty="0">
                <a:latin typeface="Arial Unicode MS" panose="020B0604020202020204" pitchFamily="34" charset="-128"/>
                <a:ea typeface="Arial Unicode MS" panose="020B0604020202020204" pitchFamily="34" charset="-128"/>
                <a:cs typeface="Arial Unicode MS" panose="020B0604020202020204" pitchFamily="34" charset="-128"/>
              </a:rPr>
              <a:t>Bu Nedir?</a:t>
            </a:r>
          </a:p>
          <a:p>
            <a:pPr marL="109728" indent="0">
              <a:buNone/>
            </a:pPr>
            <a:endParaRPr lang="tr-TR" dirty="0"/>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Bu alıştırmada son harfi verilen varlıkların, eşyaların ve kavramların ipuçlarıyla bulunması amaçlanır. Öğrenciler numaralandırılmış beyaz kutuları doldurmak için önce verilen ipuçlarını okumalıdırlar. Verilen ipucu yardımıyla son harfi K olan varlığın, eşyanın veya kavramın ismini boşluklara yazmalıdırlar. Bu etkinlik sınıfta gruplar oluşturularak da uygulanabilir.</a:t>
            </a:r>
            <a:endParaRPr lang="tr-TR" dirty="0"/>
          </a:p>
        </p:txBody>
      </p:sp>
    </p:spTree>
    <p:extLst>
      <p:ext uri="{BB962C8B-B14F-4D97-AF65-F5344CB8AC3E}">
        <p14:creationId xmlns:p14="http://schemas.microsoft.com/office/powerpoint/2010/main" val="1779980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a:bodyPr>
          <a:lstStyle/>
          <a:p>
            <a:r>
              <a:rPr lang="tr-TR" sz="2400" b="1" dirty="0" err="1">
                <a:latin typeface="Arial Unicode MS" panose="020B0604020202020204" pitchFamily="34" charset="-128"/>
                <a:ea typeface="Arial Unicode MS" panose="020B0604020202020204" pitchFamily="34" charset="-128"/>
                <a:cs typeface="Arial Unicode MS" panose="020B0604020202020204" pitchFamily="34" charset="-128"/>
              </a:rPr>
              <a:t>Hatırlatmaca</a:t>
            </a:r>
            <a:endParaRPr lang="tr-TR"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9728" indent="0">
              <a:buNone/>
            </a:pPr>
            <a:endParaRPr lang="tr-TR" dirty="0"/>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Belirlenen kelimelerle başka kelimeleri çağrıştırmayı hedefleyen bir aktivitedir. Numaralandırılmış kelime gruplarının anımsattığı yeni sözcük bulmacadaki ilgili boşluğa yazılmalıdır. Öğrencilere alıştırmanın nasıl uygulandığı ayrıntılı olarak açıklanmalıdır. Hazırlanan örnek bulmaca sınıfta öğrencilerle birlikte çözülmelidir.</a:t>
            </a:r>
            <a:endParaRPr lang="tr-TR" dirty="0"/>
          </a:p>
        </p:txBody>
      </p:sp>
    </p:spTree>
    <p:extLst>
      <p:ext uri="{BB962C8B-B14F-4D97-AF65-F5344CB8AC3E}">
        <p14:creationId xmlns:p14="http://schemas.microsoft.com/office/powerpoint/2010/main" val="3597316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a:bodyPr>
          <a:lstStyle/>
          <a:p>
            <a:r>
              <a:rPr lang="tr-TR" sz="3600" b="1" dirty="0">
                <a:latin typeface="Arial Unicode MS" panose="020B0604020202020204" pitchFamily="34" charset="-128"/>
                <a:ea typeface="Arial Unicode MS" panose="020B0604020202020204" pitchFamily="34" charset="-128"/>
                <a:cs typeface="Arial Unicode MS" panose="020B0604020202020204" pitchFamily="34" charset="-128"/>
              </a:rPr>
              <a:t>Sözcük Yerleştirme</a:t>
            </a:r>
          </a:p>
          <a:p>
            <a:pPr marL="109728" indent="0">
              <a:buNone/>
            </a:pPr>
            <a:endParaRPr lang="tr-TR" dirty="0"/>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Sözcük yerleştirme etkinliğinde iki sözcük bulmacanın içine yerleştirilmelidir. Bu sözcüklerden hareket ederek önceden belirlenen diğer sözcüklerin doğru bir şekilde boş karelere yerleştirilmesi sağlanır. Öğretmen ilk uygulamayı kendisi yapmalıdır. Amaç kelimelerin doğru yerleştirilerek öğrenci dikkatinin kelime üzerine çekilmesidir. Bu alıştırmayla öğrencilerin harf-kelime analizi yapmaları ve kelimeleri daha iyi tanımaları sağlanır.</a:t>
            </a:r>
            <a:endParaRPr lang="tr-TR" dirty="0"/>
          </a:p>
        </p:txBody>
      </p:sp>
    </p:spTree>
    <p:extLst>
      <p:ext uri="{BB962C8B-B14F-4D97-AF65-F5344CB8AC3E}">
        <p14:creationId xmlns:p14="http://schemas.microsoft.com/office/powerpoint/2010/main" val="28925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764704"/>
            <a:ext cx="8229600" cy="524258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Sözcük ile kavram arasında yakın bir ilişki mevcuttur. Sözcük söylendiğinde onu karşılayan kavram akla gelir. Bunun gerçekleşebilmesi için de bireyin o sözcüğün anlamına hâkim olması ve sözcükle ilgili kavramı gözünün önüne getirebilmesi, zihninde canlandırabilmesi gerekir. </a:t>
            </a:r>
          </a:p>
        </p:txBody>
      </p:sp>
    </p:spTree>
    <p:extLst>
      <p:ext uri="{BB962C8B-B14F-4D97-AF65-F5344CB8AC3E}">
        <p14:creationId xmlns:p14="http://schemas.microsoft.com/office/powerpoint/2010/main" val="1575111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04664"/>
            <a:ext cx="8229600" cy="5602627"/>
          </a:xfrm>
        </p:spPr>
        <p:txBody>
          <a:bodyPr>
            <a:normAutofit/>
          </a:bodyPr>
          <a:lstStyle/>
          <a:p>
            <a:pPr marL="109728" indent="0">
              <a:buNone/>
            </a:pPr>
            <a:endParaRPr lang="tr-TR"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9728" indent="0">
              <a:buNone/>
            </a:pPr>
            <a:r>
              <a:rPr lang="tr-TR" sz="2800" b="1" dirty="0">
                <a:latin typeface="Arial Unicode MS" panose="020B0604020202020204" pitchFamily="34" charset="-128"/>
                <a:ea typeface="Arial Unicode MS" panose="020B0604020202020204" pitchFamily="34" charset="-128"/>
                <a:cs typeface="Arial Unicode MS" panose="020B0604020202020204" pitchFamily="34" charset="-128"/>
              </a:rPr>
              <a:t>Not: </a:t>
            </a:r>
          </a:p>
          <a:p>
            <a:pPr marL="109728" indent="0">
              <a:buNone/>
            </a:pPr>
            <a:endParaRPr lang="tr-TR"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9728" indent="0" algn="just">
              <a:buNone/>
            </a:pP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Proje kapsamındaki faaliyetler gerçekleştirilirken özel </a:t>
            </a:r>
            <a:r>
              <a:rPr lang="tr-TR" sz="2400" dirty="0" err="1">
                <a:latin typeface="Arial Unicode MS" panose="020B0604020202020204" pitchFamily="34" charset="-128"/>
                <a:ea typeface="Arial Unicode MS" panose="020B0604020202020204" pitchFamily="34" charset="-128"/>
                <a:cs typeface="Arial Unicode MS" panose="020B0604020202020204" pitchFamily="34" charset="-128"/>
              </a:rPr>
              <a:t>gereksinimli</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 öğrencilerin etkinliğe katılımını teşvik edici, kolaylaştırıcı ve etkinlikten azami şekilde faydalanmalarını sağlayıcı tedbirlerin alınması, gerekli hâllerde etkinlik uygulamalarının bu minvalde değiştirilmesi beklenmektedir.</a:t>
            </a:r>
            <a:endParaRPr lang="tr-TR" dirty="0"/>
          </a:p>
        </p:txBody>
      </p:sp>
    </p:spTree>
    <p:extLst>
      <p:ext uri="{BB962C8B-B14F-4D97-AF65-F5344CB8AC3E}">
        <p14:creationId xmlns:p14="http://schemas.microsoft.com/office/powerpoint/2010/main" val="1544034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365 Gün Öykü Kitabı (53 Kitap) </a:t>
            </a:r>
          </a:p>
          <a:p>
            <a:r>
              <a:rPr lang="tr-TR" dirty="0"/>
              <a:t>Eğitime Erken Eğitimle Başla: EÇE Projesi kapsamında hazırlanan öykü kitapları (36 Kitap) </a:t>
            </a:r>
          </a:p>
          <a:p>
            <a:r>
              <a:rPr lang="tr-TR" dirty="0"/>
              <a:t>Eğitimde Birlikteyiz: Engeli Olan Çocuklar İçin Kapsayıcı Erken Çocukluk Eğitimi Projesi kapsamında hazırlanan öykü kitapları (36 Kitap) </a:t>
            </a:r>
          </a:p>
          <a:p>
            <a:r>
              <a:rPr lang="tr-TR" dirty="0"/>
              <a:t>Demokrasi: Gelecek Bizim Öykü Kitapları (5 Kitap) </a:t>
            </a:r>
          </a:p>
          <a:p>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Okul Öncesi Eser Listesi</a:t>
            </a:r>
          </a:p>
        </p:txBody>
      </p:sp>
    </p:spTree>
    <p:extLst>
      <p:ext uri="{BB962C8B-B14F-4D97-AF65-F5344CB8AC3E}">
        <p14:creationId xmlns:p14="http://schemas.microsoft.com/office/powerpoint/2010/main" val="3472101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TEGM Bizim Hikâyemiz Serisi (39 Kitap)</a:t>
            </a:r>
          </a:p>
          <a:p>
            <a:r>
              <a:rPr lang="tr-TR" dirty="0"/>
              <a:t>Türk Masalları</a:t>
            </a:r>
          </a:p>
          <a:p>
            <a:r>
              <a:rPr lang="tr-TR" dirty="0"/>
              <a:t>Türk Bilmeceleri</a:t>
            </a:r>
          </a:p>
          <a:p>
            <a:r>
              <a:rPr lang="tr-TR" dirty="0"/>
              <a:t>Türk Tekerlemeleri</a:t>
            </a:r>
          </a:p>
          <a:p>
            <a:r>
              <a:rPr lang="tr-TR" dirty="0"/>
              <a:t>Ömer Seyfettin Seçme Hikâyeler</a:t>
            </a:r>
          </a:p>
          <a:p>
            <a:r>
              <a:rPr lang="tr-TR" dirty="0"/>
              <a:t>Çocuk Şiirleri Antolojisi</a:t>
            </a:r>
          </a:p>
          <a:p>
            <a:r>
              <a:rPr lang="tr-TR" dirty="0"/>
              <a:t>Memleket Şiirleri Antolojisi</a:t>
            </a:r>
          </a:p>
          <a:p>
            <a:r>
              <a:rPr lang="tr-TR" dirty="0"/>
              <a:t>Mesneviden Seçme Hikâyeler</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 Eser Listesi</a:t>
            </a:r>
          </a:p>
        </p:txBody>
      </p:sp>
    </p:spTree>
    <p:extLst>
      <p:ext uri="{BB962C8B-B14F-4D97-AF65-F5344CB8AC3E}">
        <p14:creationId xmlns:p14="http://schemas.microsoft.com/office/powerpoint/2010/main" val="44629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Türk Masalları</a:t>
            </a:r>
          </a:p>
          <a:p>
            <a:r>
              <a:rPr lang="tr-TR" dirty="0"/>
              <a:t>Türk Bilmeceleri</a:t>
            </a:r>
          </a:p>
          <a:p>
            <a:r>
              <a:rPr lang="tr-TR" dirty="0"/>
              <a:t>Türk Tekerlemeleri</a:t>
            </a:r>
          </a:p>
          <a:p>
            <a:r>
              <a:rPr lang="tr-TR" dirty="0"/>
              <a:t>Dede Korkut Hikâyeleri (6, 7, 8. Sınıflar için)</a:t>
            </a:r>
          </a:p>
          <a:p>
            <a:r>
              <a:rPr lang="tr-TR" dirty="0"/>
              <a:t>Ömer Seyfettin/ Seçme Hikâyeler</a:t>
            </a:r>
          </a:p>
          <a:p>
            <a:r>
              <a:rPr lang="tr-TR" dirty="0"/>
              <a:t>Refik Halit Karay/ Seçme Hikâyeler</a:t>
            </a:r>
          </a:p>
          <a:p>
            <a:r>
              <a:rPr lang="tr-TR" dirty="0"/>
              <a:t>Sait Faik Abasıyanık/ Seçme Hikâyeler</a:t>
            </a:r>
          </a:p>
          <a:p>
            <a:r>
              <a:rPr lang="tr-TR" dirty="0"/>
              <a:t>Çocuk Şiirleri Antolojisi</a:t>
            </a:r>
          </a:p>
          <a:p>
            <a:r>
              <a:rPr lang="tr-TR" dirty="0"/>
              <a:t>Memleket Şiirleri Antolojisi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37807705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Safahat (5, 6, 7, 8. Sınıflar için)</a:t>
            </a:r>
          </a:p>
          <a:p>
            <a:pPr>
              <a:spcBef>
                <a:spcPts val="1800"/>
              </a:spcBef>
            </a:pPr>
            <a:r>
              <a:rPr lang="tr-TR" sz="2000" dirty="0"/>
              <a:t>Mesneviden Seçme Hikâyeler (6, 7, 8. Sınıflar için)</a:t>
            </a:r>
          </a:p>
          <a:p>
            <a:pPr>
              <a:spcBef>
                <a:spcPts val="1800"/>
              </a:spcBef>
            </a:pPr>
            <a:r>
              <a:rPr lang="tr-TR" sz="2000" dirty="0"/>
              <a:t>Yunus Emre Divanı (5, 6, 7, 8. Sınıflar)</a:t>
            </a:r>
          </a:p>
          <a:p>
            <a:pPr>
              <a:spcBef>
                <a:spcPts val="1800"/>
              </a:spcBef>
            </a:pPr>
            <a:r>
              <a:rPr lang="tr-TR" sz="2000" dirty="0"/>
              <a:t>Fatih Sultan </a:t>
            </a:r>
            <a:r>
              <a:rPr lang="tr-TR" sz="2000" dirty="0" err="1"/>
              <a:t>Mehmed’e</a:t>
            </a:r>
            <a:r>
              <a:rPr lang="tr-TR" sz="2000" dirty="0"/>
              <a:t> Nasihatler (5, 6, 7, 8. Sınıflar)</a:t>
            </a:r>
          </a:p>
          <a:p>
            <a:pPr>
              <a:spcBef>
                <a:spcPts val="1800"/>
              </a:spcBef>
            </a:pPr>
            <a:r>
              <a:rPr lang="tr-TR" sz="2000" dirty="0"/>
              <a:t>Mesnevi’nin Ruhu (7, 8. Sınıflar)</a:t>
            </a:r>
          </a:p>
          <a:p>
            <a:pPr>
              <a:spcBef>
                <a:spcPts val="1800"/>
              </a:spcBef>
            </a:pPr>
            <a:r>
              <a:rPr lang="tr-TR" sz="2000" dirty="0"/>
              <a:t>Kâmil İnsan (8. Sınıflar)</a:t>
            </a:r>
          </a:p>
          <a:p>
            <a:pPr>
              <a:spcBef>
                <a:spcPts val="1800"/>
              </a:spcBef>
            </a:pPr>
            <a:r>
              <a:rPr lang="tr-TR" sz="2000" dirty="0"/>
              <a:t>Ebu Ali Sina Hikayeleri (7, 8. Sınıflar)</a:t>
            </a:r>
          </a:p>
          <a:p>
            <a:pPr>
              <a:spcBef>
                <a:spcPts val="1800"/>
              </a:spcBef>
            </a:pPr>
            <a:r>
              <a:rPr lang="tr-TR" sz="2000" dirty="0"/>
              <a:t>Yüce Hedefler Kitabı (8.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1641871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200"/>
              </a:spcBef>
            </a:pPr>
            <a:r>
              <a:rPr lang="tr-TR" sz="1800" dirty="0"/>
              <a:t>Safahat (Hazırlık, 9, 10, 11, 12.Sınıflar)</a:t>
            </a:r>
          </a:p>
          <a:p>
            <a:pPr>
              <a:spcBef>
                <a:spcPts val="1200"/>
              </a:spcBef>
            </a:pPr>
            <a:r>
              <a:rPr lang="tr-TR" sz="1800" dirty="0"/>
              <a:t>Yunus Emre Divanı (Hazırlık, 9, 10, 11, 12. Sınıflar)</a:t>
            </a:r>
          </a:p>
          <a:p>
            <a:pPr>
              <a:spcBef>
                <a:spcPts val="1200"/>
              </a:spcBef>
            </a:pPr>
            <a:r>
              <a:rPr lang="tr-TR" sz="1800" dirty="0"/>
              <a:t>İlimlerin Sayımı (11, 12. Sınıflar)</a:t>
            </a:r>
          </a:p>
          <a:p>
            <a:pPr>
              <a:spcBef>
                <a:spcPts val="1200"/>
              </a:spcBef>
            </a:pPr>
            <a:r>
              <a:rPr lang="tr-TR" sz="1800" dirty="0" err="1"/>
              <a:t>Mîzânü'l</a:t>
            </a:r>
            <a:r>
              <a:rPr lang="tr-TR" sz="1800" dirty="0"/>
              <a:t>-Hak (10, 11, 12. Sınıflar)</a:t>
            </a:r>
          </a:p>
          <a:p>
            <a:pPr>
              <a:spcBef>
                <a:spcPts val="1200"/>
              </a:spcBef>
            </a:pPr>
            <a:r>
              <a:rPr lang="tr-TR" sz="1800" dirty="0" err="1"/>
              <a:t>Ahmed</a:t>
            </a:r>
            <a:r>
              <a:rPr lang="tr-TR" sz="1800" dirty="0"/>
              <a:t> Cevdet Paşa ve Mecelle (Hazırlık, 9, 10, 11, 12. Sınıflar)</a:t>
            </a:r>
          </a:p>
          <a:p>
            <a:pPr>
              <a:spcBef>
                <a:spcPts val="1200"/>
              </a:spcBef>
            </a:pPr>
            <a:r>
              <a:rPr lang="tr-TR" sz="1800" dirty="0"/>
              <a:t>Leyla </a:t>
            </a:r>
            <a:r>
              <a:rPr lang="tr-TR" sz="1800" dirty="0" err="1"/>
              <a:t>vü</a:t>
            </a:r>
            <a:r>
              <a:rPr lang="tr-TR" sz="1800" dirty="0"/>
              <a:t> Mecnun (11, 12. Sınıflar)</a:t>
            </a:r>
          </a:p>
          <a:p>
            <a:pPr>
              <a:spcBef>
                <a:spcPts val="1200"/>
              </a:spcBef>
            </a:pPr>
            <a:r>
              <a:rPr lang="tr-TR" sz="1800" dirty="0" err="1"/>
              <a:t>Rind</a:t>
            </a:r>
            <a:r>
              <a:rPr lang="tr-TR" sz="1800" dirty="0"/>
              <a:t> ile </a:t>
            </a:r>
            <a:r>
              <a:rPr lang="tr-TR" sz="1800" dirty="0" err="1"/>
              <a:t>Zâhid</a:t>
            </a:r>
            <a:r>
              <a:rPr lang="tr-TR" sz="1800" dirty="0"/>
              <a:t> Sıhhat ile Maraz (11, 12.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3752387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Ahlak Dersleri (Hazırlık, 9, 10, 11, 12. Sınıflar)</a:t>
            </a:r>
          </a:p>
          <a:p>
            <a:pPr>
              <a:spcBef>
                <a:spcPts val="1800"/>
              </a:spcBef>
            </a:pPr>
            <a:r>
              <a:rPr lang="tr-TR" sz="2000" dirty="0"/>
              <a:t>Siyasetname (Hazırlık, 9, 10, 11, 12. Sınıflar)</a:t>
            </a:r>
          </a:p>
          <a:p>
            <a:pPr>
              <a:spcBef>
                <a:spcPts val="1800"/>
              </a:spcBef>
            </a:pPr>
            <a:r>
              <a:rPr lang="tr-TR" sz="2000" dirty="0"/>
              <a:t>Pendname-i Attar Şerhi (Hazırlık, 9, 10, 11, 12. Sınıflar)</a:t>
            </a:r>
          </a:p>
          <a:p>
            <a:pPr>
              <a:spcBef>
                <a:spcPts val="1800"/>
              </a:spcBef>
            </a:pPr>
            <a:r>
              <a:rPr lang="tr-TR" sz="2000" dirty="0" err="1"/>
              <a:t>Tehzibu’l</a:t>
            </a:r>
            <a:r>
              <a:rPr lang="tr-TR" sz="2000" dirty="0"/>
              <a:t> Ahlak (Hazırlık, 9, 10, 11, 12. Sınıflar)</a:t>
            </a:r>
          </a:p>
          <a:p>
            <a:pPr>
              <a:spcBef>
                <a:spcPts val="1800"/>
              </a:spcBef>
            </a:pPr>
            <a:r>
              <a:rPr lang="tr-TR" sz="2000" dirty="0"/>
              <a:t>Ariflerin Delili (10, 11, 12.Sınıflar)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4168219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 </a:t>
            </a:r>
          </a:p>
          <a:p>
            <a:pPr marL="109728" indent="0">
              <a:buNone/>
            </a:pPr>
            <a:endParaRPr lang="tr-TR" b="1" dirty="0"/>
          </a:p>
          <a:p>
            <a:pPr marL="109728" indent="0">
              <a:buNone/>
            </a:pPr>
            <a:r>
              <a:rPr lang="tr-TR" b="1" dirty="0"/>
              <a:t>	</a:t>
            </a:r>
            <a:r>
              <a:rPr lang="tr-TR" dirty="0"/>
              <a:t>Büyük Türkçe Sözlük </a:t>
            </a:r>
          </a:p>
          <a:p>
            <a:pPr marL="109728" indent="0">
              <a:buNone/>
            </a:pPr>
            <a:r>
              <a:rPr lang="tr-TR" dirty="0"/>
              <a:t>	Türk Dili Sözlüğü </a:t>
            </a:r>
          </a:p>
          <a:p>
            <a:pPr marL="109728" indent="0">
              <a:buNone/>
            </a:pPr>
            <a:r>
              <a:rPr lang="tr-TR" dirty="0"/>
              <a:t>	Dilbilgisi Terimleri Sözlüğü </a:t>
            </a:r>
          </a:p>
          <a:p>
            <a:pPr marL="109728" indent="0">
              <a:buNone/>
            </a:pPr>
            <a:r>
              <a:rPr lang="tr-TR" dirty="0"/>
              <a:t>	Türkçe Sözlük I-II </a:t>
            </a:r>
          </a:p>
          <a:p>
            <a:pPr marL="109728" indent="0">
              <a:buNone/>
            </a:pPr>
            <a:r>
              <a:rPr lang="tr-TR" dirty="0"/>
              <a:t>	Türkçe Sözlük I-IV </a:t>
            </a:r>
          </a:p>
          <a:p>
            <a:pPr marL="109728" indent="0">
              <a:buNone/>
            </a:pPr>
            <a:r>
              <a:rPr lang="tr-TR" dirty="0"/>
              <a:t>	Sınıflandırılmış Türk Atasözleri </a:t>
            </a:r>
          </a:p>
          <a:p>
            <a:pPr marL="109728" indent="0">
              <a:buNone/>
            </a:pPr>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961682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sözlükler</a:t>
            </a:r>
          </a:p>
          <a:p>
            <a:pPr marL="109728" indent="0">
              <a:buNone/>
            </a:pPr>
            <a:endParaRPr lang="tr-TR" b="1" dirty="0"/>
          </a:p>
          <a:p>
            <a:pPr marL="109728" indent="0">
              <a:buNone/>
            </a:pPr>
            <a:r>
              <a:rPr lang="tr-TR" b="1" dirty="0"/>
              <a:t>	</a:t>
            </a:r>
            <a:r>
              <a:rPr lang="tr-TR" dirty="0"/>
              <a:t>Pratik Türkçe Sözlük</a:t>
            </a:r>
          </a:p>
          <a:p>
            <a:pPr marL="109728" indent="0">
              <a:buNone/>
            </a:pPr>
            <a:r>
              <a:rPr lang="tr-TR" dirty="0"/>
              <a:t>	Büyük Türkçe Sözlük</a:t>
            </a:r>
          </a:p>
          <a:p>
            <a:pPr marL="109728" indent="0">
              <a:buNone/>
            </a:pPr>
            <a:r>
              <a:rPr lang="tr-TR" dirty="0"/>
              <a:t>	Türk Dili Sözlüğü</a:t>
            </a:r>
          </a:p>
          <a:p>
            <a:pPr marL="109728" indent="0">
              <a:buNone/>
            </a:pPr>
            <a:r>
              <a:rPr lang="tr-TR" dirty="0"/>
              <a:t>	Hayat Büyük Türkçe Sözlüğü</a:t>
            </a:r>
          </a:p>
          <a:p>
            <a:pPr marL="109728" indent="0">
              <a:buNone/>
            </a:pPr>
            <a:r>
              <a:rPr lang="tr-TR" dirty="0"/>
              <a:t>	Türkçe Sözlük</a:t>
            </a:r>
          </a:p>
          <a:p>
            <a:pPr marL="109728" indent="0">
              <a:buNone/>
            </a:pPr>
            <a:r>
              <a:rPr lang="tr-TR" dirty="0"/>
              <a:t>	Türkçe Öğreten Sözlük</a:t>
            </a:r>
          </a:p>
          <a:p>
            <a:pPr marL="109728" indent="0">
              <a:buNone/>
            </a:pPr>
            <a:r>
              <a:rPr lang="tr-TR" dirty="0"/>
              <a:t>	Resimli Türkçe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3135922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Eş Anlamlı ve Karşıt Anlamlılar Sözlükleri</a:t>
            </a:r>
          </a:p>
          <a:p>
            <a:pPr marL="109728" indent="0">
              <a:spcBef>
                <a:spcPts val="1200"/>
              </a:spcBef>
              <a:buNone/>
            </a:pPr>
            <a:endParaRPr lang="tr-TR" sz="2400" b="1" dirty="0"/>
          </a:p>
          <a:p>
            <a:pPr marL="109728" indent="0">
              <a:spcBef>
                <a:spcPts val="1200"/>
              </a:spcBef>
              <a:buNone/>
            </a:pPr>
            <a:r>
              <a:rPr lang="tr-TR" sz="2400" b="1" dirty="0"/>
              <a:t>	</a:t>
            </a:r>
            <a:r>
              <a:rPr lang="tr-TR" sz="2400" dirty="0"/>
              <a:t>Türkçede Anlamdaş ve Karşıt Kelimeler Sözlüğü</a:t>
            </a:r>
          </a:p>
          <a:p>
            <a:pPr marL="109728" indent="0">
              <a:spcBef>
                <a:spcPts val="1200"/>
              </a:spcBef>
              <a:buNone/>
            </a:pPr>
            <a:r>
              <a:rPr lang="tr-TR" sz="2400" dirty="0"/>
              <a:t>	Türkçede Yakın ve Karşıt Anlamlılar Sözlüğü</a:t>
            </a:r>
          </a:p>
          <a:p>
            <a:pPr marL="109728" indent="0">
              <a:spcBef>
                <a:spcPts val="1200"/>
              </a:spcBef>
              <a:buNone/>
            </a:pPr>
            <a:r>
              <a:rPr lang="tr-TR" sz="2400" dirty="0"/>
              <a:t>	Türkçede Eş ve Karşıt Anlamlar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3780118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92696"/>
            <a:ext cx="8229600" cy="4882547"/>
          </a:xfrm>
        </p:spPr>
        <p:txBody>
          <a:bodyPr>
            <a:no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Sözcük ve kavram zenginliği aynı zamanda düşünce zenginliğine işaret eder. İnsanın sözcük ve kavram yönünden zengin bir birikime sahip olması, düşüncede de zengin olmasını sağlar. Öğrencilerimiz için söz varlığını en verimli şekilde artırmayı ve kullanmayı sağlayacak ortam ise okullardır. </a:t>
            </a:r>
          </a:p>
        </p:txBody>
      </p:sp>
    </p:spTree>
    <p:extLst>
      <p:ext uri="{BB962C8B-B14F-4D97-AF65-F5344CB8AC3E}">
        <p14:creationId xmlns:p14="http://schemas.microsoft.com/office/powerpoint/2010/main" val="17439955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3384665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3776812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Anadolu Kuş Adları Sözlüğü</a:t>
            </a:r>
          </a:p>
          <a:p>
            <a:pPr marL="109728" indent="0">
              <a:buNone/>
            </a:pPr>
            <a:r>
              <a:rPr lang="tr-TR" dirty="0"/>
              <a:t>	Türkçede Renkler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9702884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Burhân</a:t>
            </a:r>
            <a:r>
              <a:rPr lang="tr-TR" dirty="0"/>
              <a:t>-ı Katı</a:t>
            </a:r>
          </a:p>
          <a:p>
            <a:pPr marL="109728" indent="0">
              <a:buNone/>
            </a:pPr>
            <a:r>
              <a:rPr lang="tr-TR" dirty="0"/>
              <a:t>	</a:t>
            </a:r>
            <a:r>
              <a:rPr lang="tr-TR" dirty="0" err="1"/>
              <a:t>Misalli</a:t>
            </a:r>
            <a:r>
              <a:rPr lang="tr-TR" dirty="0"/>
              <a:t> Büyük Türkçe Sözlük (3 Cilt)</a:t>
            </a:r>
          </a:p>
          <a:p>
            <a:pPr marL="109728" indent="0">
              <a:buNone/>
            </a:pPr>
            <a:r>
              <a:rPr lang="tr-TR" dirty="0"/>
              <a:t>	Eski Uygur Türkçesi Sözlüğü</a:t>
            </a:r>
          </a:p>
          <a:p>
            <a:pPr marL="109728" indent="0">
              <a:buNone/>
            </a:pPr>
            <a:r>
              <a:rPr lang="tr-TR" dirty="0"/>
              <a:t>	Osmanlıca-Türkçe Ansiklopedik </a:t>
            </a:r>
            <a:r>
              <a:rPr lang="tr-TR" dirty="0" err="1"/>
              <a:t>Lûgat</a:t>
            </a:r>
            <a:endParaRPr lang="tr-TR" dirty="0"/>
          </a:p>
          <a:p>
            <a:pPr marL="109728" indent="0">
              <a:buNone/>
            </a:pPr>
            <a:r>
              <a:rPr lang="tr-TR" dirty="0"/>
              <a:t>	Yeni Tarama Sözlüğü</a:t>
            </a:r>
          </a:p>
          <a:p>
            <a:pPr marL="109728" indent="0">
              <a:buNone/>
            </a:pPr>
            <a:r>
              <a:rPr lang="tr-TR" dirty="0"/>
              <a:t>	</a:t>
            </a:r>
            <a:r>
              <a:rPr lang="tr-TR" dirty="0" err="1"/>
              <a:t>Divânu</a:t>
            </a:r>
            <a:r>
              <a:rPr lang="tr-TR" dirty="0"/>
              <a:t> </a:t>
            </a:r>
            <a:r>
              <a:rPr lang="tr-TR" dirty="0" err="1"/>
              <a:t>Lügati't</a:t>
            </a:r>
            <a:r>
              <a:rPr lang="tr-TR" dirty="0"/>
              <a:t>-Türk Dizini</a:t>
            </a:r>
          </a:p>
          <a:p>
            <a:pPr marL="109728" indent="0">
              <a:buNone/>
            </a:pPr>
            <a:r>
              <a:rPr lang="tr-TR" dirty="0"/>
              <a:t>	Büyük Türkçe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1254706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Elehçetü'l</a:t>
            </a:r>
            <a:r>
              <a:rPr lang="tr-TR" dirty="0"/>
              <a:t>-Lügat, Matbaa-i Âmire</a:t>
            </a:r>
          </a:p>
          <a:p>
            <a:pPr marL="109728" indent="0">
              <a:buNone/>
            </a:pPr>
            <a:r>
              <a:rPr lang="tr-TR" dirty="0"/>
              <a:t>	Türkçe Dilinin Etimolojisi Sözlüğü</a:t>
            </a:r>
          </a:p>
          <a:p>
            <a:pPr marL="109728" indent="0">
              <a:buNone/>
            </a:pPr>
            <a:r>
              <a:rPr lang="tr-TR" dirty="0"/>
              <a:t>	Türk Dili Sözlüğü</a:t>
            </a:r>
          </a:p>
          <a:p>
            <a:pPr marL="109728" indent="0">
              <a:buNone/>
            </a:pPr>
            <a:r>
              <a:rPr lang="tr-TR" dirty="0"/>
              <a:t>	Dilbilgisi Terimleri Sözlüğü</a:t>
            </a:r>
          </a:p>
          <a:p>
            <a:pPr marL="109728" indent="0">
              <a:buNone/>
            </a:pPr>
            <a:r>
              <a:rPr lang="tr-TR" dirty="0"/>
              <a:t>	Türk Lügati, İstanbul</a:t>
            </a:r>
          </a:p>
          <a:p>
            <a:pPr marL="109728" indent="0">
              <a:buNone/>
            </a:pPr>
            <a:r>
              <a:rPr lang="tr-TR" dirty="0"/>
              <a:t>	</a:t>
            </a:r>
            <a:r>
              <a:rPr lang="tr-TR" dirty="0" err="1"/>
              <a:t>Divânu</a:t>
            </a:r>
            <a:r>
              <a:rPr lang="tr-TR" dirty="0"/>
              <a:t> </a:t>
            </a:r>
            <a:r>
              <a:rPr lang="tr-TR" dirty="0" err="1"/>
              <a:t>Lügati't</a:t>
            </a:r>
            <a:r>
              <a:rPr lang="tr-TR" dirty="0"/>
              <a:t>-Türk, I-III</a:t>
            </a:r>
          </a:p>
          <a:p>
            <a:pPr marL="109728" indent="0">
              <a:buNone/>
            </a:pPr>
            <a:r>
              <a:rPr lang="tr-TR" dirty="0"/>
              <a:t>	Gramer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709478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İki Kur’an Sözlüğü Lügat-ı </a:t>
            </a:r>
            <a:r>
              <a:rPr lang="tr-TR" dirty="0" err="1"/>
              <a:t>Ferişteoğlu</a:t>
            </a:r>
            <a:r>
              <a:rPr lang="tr-TR" dirty="0"/>
              <a:t> ve Lügat-ı </a:t>
            </a:r>
            <a:r>
              <a:rPr lang="tr-TR" dirty="0" err="1"/>
              <a:t>Kânûn</a:t>
            </a:r>
            <a:r>
              <a:rPr lang="tr-TR" dirty="0"/>
              <a:t>-ı İlâhî</a:t>
            </a:r>
          </a:p>
          <a:p>
            <a:pPr marL="109728" indent="0">
              <a:buNone/>
            </a:pPr>
            <a:r>
              <a:rPr lang="tr-TR" dirty="0"/>
              <a:t>	</a:t>
            </a:r>
            <a:r>
              <a:rPr lang="tr-TR" dirty="0" err="1"/>
              <a:t>Ahter</a:t>
            </a:r>
            <a:r>
              <a:rPr lang="tr-TR" dirty="0"/>
              <a:t>-i </a:t>
            </a:r>
            <a:r>
              <a:rPr lang="tr-TR" dirty="0" err="1"/>
              <a:t>Kebîr</a:t>
            </a:r>
            <a:endParaRPr lang="tr-TR" dirty="0"/>
          </a:p>
          <a:p>
            <a:pPr marL="109728" indent="0">
              <a:buNone/>
            </a:pPr>
            <a:r>
              <a:rPr lang="tr-TR" dirty="0"/>
              <a:t>	Farsça-Türkçe Türkçe-Farsça Sözlük</a:t>
            </a:r>
          </a:p>
          <a:p>
            <a:pPr marL="109728" indent="0">
              <a:buNone/>
            </a:pPr>
            <a:r>
              <a:rPr lang="tr-TR" dirty="0"/>
              <a:t>	</a:t>
            </a:r>
            <a:r>
              <a:rPr lang="tr-TR" dirty="0" err="1"/>
              <a:t>Kâmûs</a:t>
            </a:r>
            <a:r>
              <a:rPr lang="tr-TR" dirty="0"/>
              <a:t>-ı Türkî</a:t>
            </a:r>
          </a:p>
          <a:p>
            <a:pPr marL="109728" indent="0">
              <a:buNone/>
            </a:pPr>
            <a:r>
              <a:rPr lang="tr-TR" dirty="0"/>
              <a:t>	</a:t>
            </a:r>
            <a:r>
              <a:rPr lang="tr-TR" dirty="0" err="1"/>
              <a:t>Kâmûsu’l-A’lâm</a:t>
            </a:r>
            <a:endParaRPr lang="tr-TR" dirty="0"/>
          </a:p>
          <a:p>
            <a:pPr marL="109728" indent="0">
              <a:buNone/>
            </a:pPr>
            <a:r>
              <a:rPr lang="tr-TR" dirty="0"/>
              <a:t>	Tarihi ve Etimolojik Türkiye Türkçesi </a:t>
            </a:r>
            <a:r>
              <a:rPr lang="tr-TR" dirty="0" err="1"/>
              <a:t>Lügatı</a:t>
            </a:r>
            <a:endParaRPr lang="tr-TR" dirty="0"/>
          </a:p>
          <a:p>
            <a:pPr marL="109728" indent="0">
              <a:buNone/>
            </a:pPr>
            <a:r>
              <a:rPr lang="tr-TR" dirty="0"/>
              <a:t>	XV. Yüzyıl Başlarında Yapılmış "</a:t>
            </a:r>
            <a:r>
              <a:rPr lang="tr-TR" dirty="0" err="1"/>
              <a:t>Satırarası</a:t>
            </a:r>
            <a:r>
              <a:rPr lang="tr-TR" dirty="0"/>
              <a:t>" </a:t>
            </a:r>
            <a:r>
              <a:rPr lang="tr-TR" dirty="0" err="1"/>
              <a:t>Kur'ân</a:t>
            </a:r>
            <a:r>
              <a:rPr lang="tr-TR" dirty="0"/>
              <a:t> Tercümesi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7805313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Dil Bilgisi Terimleri Sözlüğü</a:t>
            </a:r>
          </a:p>
          <a:p>
            <a:pPr marL="109728" indent="0">
              <a:buNone/>
            </a:pPr>
            <a:r>
              <a:rPr lang="tr-TR" dirty="0"/>
              <a:t>	</a:t>
            </a:r>
            <a:r>
              <a:rPr lang="tr-TR" dirty="0" err="1"/>
              <a:t>Bahşayşi</a:t>
            </a:r>
            <a:r>
              <a:rPr lang="tr-TR" dirty="0"/>
              <a:t> Lügati /Eski Oğuzca Sözlük</a:t>
            </a:r>
          </a:p>
          <a:p>
            <a:pPr marL="109728" indent="0">
              <a:buNone/>
            </a:pPr>
            <a:r>
              <a:rPr lang="tr-TR" dirty="0"/>
              <a:t>	Kıpçak Türkçesi Sözlüğü</a:t>
            </a:r>
          </a:p>
          <a:p>
            <a:pPr marL="109728" indent="0">
              <a:buNone/>
            </a:pPr>
            <a:r>
              <a:rPr lang="tr-TR" dirty="0"/>
              <a:t>	Türkçe Sözlük I-II</a:t>
            </a:r>
          </a:p>
          <a:p>
            <a:pPr marL="109728" indent="0">
              <a:buNone/>
            </a:pPr>
            <a:r>
              <a:rPr lang="tr-TR" dirty="0"/>
              <a:t>	Türkçe Sözlük I-IV</a:t>
            </a:r>
          </a:p>
          <a:p>
            <a:pPr marL="109728" indent="0">
              <a:buNone/>
            </a:pPr>
            <a:r>
              <a:rPr lang="tr-TR" dirty="0"/>
              <a:t>	Açıklamalı Dilbilim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376966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Türkçede Yakın ve Karşıt Anlamlılar Sözlüğü</a:t>
            </a:r>
          </a:p>
          <a:p>
            <a:pPr marL="109728" indent="0">
              <a:buNone/>
            </a:pPr>
            <a:r>
              <a:rPr lang="tr-TR" dirty="0"/>
              <a:t>	Sınıflandırılmış Türk Atasözleri</a:t>
            </a:r>
          </a:p>
          <a:p>
            <a:pPr marL="109728" indent="0">
              <a:buNone/>
            </a:pPr>
            <a:r>
              <a:rPr lang="tr-TR" dirty="0"/>
              <a:t>	Karşılaştırmalı Türk Lehçeleri Sözlüğü I-II</a:t>
            </a:r>
          </a:p>
          <a:p>
            <a:pPr marL="109728" indent="0">
              <a:buNone/>
            </a:pPr>
            <a:r>
              <a:rPr lang="tr-TR" dirty="0"/>
              <a:t>	Türk İşaret Dili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9161814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a:buFont typeface="Wingdings" panose="05000000000000000000" pitchFamily="2" charset="2"/>
              <a:buChar char="Ø"/>
            </a:pPr>
            <a:r>
              <a:rPr lang="tr-TR" b="1" dirty="0"/>
              <a:t>Türkçe sözlükler</a:t>
            </a:r>
          </a:p>
          <a:p>
            <a:pPr marL="109728" indent="0">
              <a:buNone/>
            </a:pPr>
            <a:endParaRPr lang="tr-TR" b="1" dirty="0"/>
          </a:p>
          <a:p>
            <a:pPr marL="109728" indent="0">
              <a:buNone/>
            </a:pPr>
            <a:r>
              <a:rPr lang="tr-TR" b="1" dirty="0"/>
              <a:t>	</a:t>
            </a:r>
            <a:r>
              <a:rPr lang="tr-TR" dirty="0"/>
              <a:t>Asırlar Boyu Tarihi Seyri içinde </a:t>
            </a:r>
            <a:r>
              <a:rPr lang="tr-TR" dirty="0" err="1"/>
              <a:t>Misalli</a:t>
            </a:r>
            <a:r>
              <a:rPr lang="tr-TR" dirty="0"/>
              <a:t> Büyük Türkçe Sözlük</a:t>
            </a:r>
          </a:p>
          <a:p>
            <a:pPr marL="109728" indent="0">
              <a:buNone/>
            </a:pPr>
            <a:r>
              <a:rPr lang="tr-TR" dirty="0"/>
              <a:t>	Pratik Türkçe Sözlük</a:t>
            </a:r>
          </a:p>
          <a:p>
            <a:pPr marL="109728" indent="0">
              <a:buNone/>
            </a:pPr>
            <a:r>
              <a:rPr lang="tr-TR" dirty="0"/>
              <a:t>	Büyük Türkçe Sözlük</a:t>
            </a:r>
          </a:p>
          <a:p>
            <a:pPr marL="109728" indent="0">
              <a:buNone/>
            </a:pPr>
            <a:r>
              <a:rPr lang="tr-TR" dirty="0"/>
              <a:t>	Türk Dili Sözlüğü</a:t>
            </a:r>
          </a:p>
          <a:p>
            <a:pPr marL="109728" indent="0">
              <a:buNone/>
            </a:pPr>
            <a:r>
              <a:rPr lang="tr-TR" dirty="0"/>
              <a:t>	Hayat Büyük Türkçe Sözlüğü</a:t>
            </a:r>
          </a:p>
          <a:p>
            <a:pPr marL="109728" indent="0">
              <a:buNone/>
            </a:pPr>
            <a:r>
              <a:rPr lang="tr-TR" dirty="0"/>
              <a:t>	Türkçe Sözlük</a:t>
            </a:r>
          </a:p>
          <a:p>
            <a:pPr marL="109728" indent="0">
              <a:buNone/>
            </a:pPr>
            <a:r>
              <a:rPr lang="tr-TR" dirty="0"/>
              <a:t>	Okyanus Ansiklopedik Türkçe Sözlük</a:t>
            </a:r>
          </a:p>
          <a:p>
            <a:pPr marL="109728" indent="0">
              <a:buNone/>
            </a:pPr>
            <a:r>
              <a:rPr lang="tr-TR" dirty="0"/>
              <a:t>	Türkçe Öğreten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265419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Eş Anlamlı ve Karşıt Anlamlılar Sözlükleri</a:t>
            </a:r>
          </a:p>
          <a:p>
            <a:pPr marL="109728" indent="0">
              <a:buNone/>
            </a:pPr>
            <a:endParaRPr lang="tr-TR" b="1" dirty="0"/>
          </a:p>
          <a:p>
            <a:pPr marL="109728" indent="0">
              <a:buNone/>
            </a:pPr>
            <a:r>
              <a:rPr lang="tr-TR" b="1" dirty="0"/>
              <a:t>	</a:t>
            </a:r>
            <a:r>
              <a:rPr lang="tr-TR" dirty="0"/>
              <a:t>Türkçede Anlamdaş ve Karşıt Kelimeler Sözlüğü</a:t>
            </a:r>
          </a:p>
          <a:p>
            <a:pPr marL="109728" indent="0">
              <a:buNone/>
            </a:pPr>
            <a:r>
              <a:rPr lang="tr-TR" dirty="0"/>
              <a:t>	Türkçede Yakın ve Karşıt Anlamlılar Sözlüğü</a:t>
            </a:r>
          </a:p>
          <a:p>
            <a:pPr marL="109728" indent="0">
              <a:buNone/>
            </a:pPr>
            <a:r>
              <a:rPr lang="tr-TR" dirty="0"/>
              <a:t>	Türkçede Eş ve Karşıt Anlamlar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025686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40229" y="1556792"/>
            <a:ext cx="8229600" cy="4525963"/>
          </a:xfrm>
        </p:spPr>
        <p:txBody>
          <a:bodyPr>
            <a:normAutofit/>
          </a:bodyPr>
          <a:lstStyle/>
          <a:p>
            <a:pPr algn="just"/>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okullarda yapılacak söz varlığını zenginleştirme çalışmaları ile öğrencilerin dilimizin zenginliklerini tanımasını, kültür taşıyıcısı olan sözcüklerimizle buluşmasını, buna bağlı olarak da dili iyi kullanmasını ve düşünce dünyasını geliştirmesini amaçlamaktadır.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Amacı:</a:t>
            </a:r>
          </a:p>
        </p:txBody>
      </p:sp>
    </p:spTree>
    <p:extLst>
      <p:ext uri="{BB962C8B-B14F-4D97-AF65-F5344CB8AC3E}">
        <p14:creationId xmlns:p14="http://schemas.microsoft.com/office/powerpoint/2010/main" val="39733510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3679957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2482730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İmla Terimleri Sözlükleri</a:t>
            </a:r>
          </a:p>
          <a:p>
            <a:pPr marL="109728" indent="0">
              <a:buNone/>
            </a:pPr>
            <a:endParaRPr lang="tr-TR" b="1" dirty="0"/>
          </a:p>
          <a:p>
            <a:pPr marL="109728" indent="0">
              <a:buNone/>
            </a:pPr>
            <a:r>
              <a:rPr lang="tr-TR" b="1" dirty="0"/>
              <a:t>	</a:t>
            </a:r>
            <a:r>
              <a:rPr lang="tr-TR" dirty="0"/>
              <a:t>Edebiyat Terimleri Sözlüğü</a:t>
            </a:r>
          </a:p>
          <a:p>
            <a:pPr marL="109728" indent="0">
              <a:buNone/>
            </a:pPr>
            <a:r>
              <a:rPr lang="tr-TR" dirty="0"/>
              <a:t>	Yazın Terimleri Sözlüğü</a:t>
            </a:r>
          </a:p>
          <a:p>
            <a:pPr marL="109728" indent="0">
              <a:buNone/>
            </a:pPr>
            <a:r>
              <a:rPr lang="tr-TR" dirty="0"/>
              <a:t>	Edebiyat Bilgileri Sözlüğü</a:t>
            </a:r>
          </a:p>
          <a:p>
            <a:pPr marL="109728" indent="0">
              <a:buNone/>
            </a:pPr>
            <a:r>
              <a:rPr lang="tr-TR" dirty="0"/>
              <a:t>	Türk Edebiyatı Ansiklopedisi</a:t>
            </a:r>
          </a:p>
          <a:p>
            <a:pPr marL="109728" indent="0">
              <a:buNone/>
            </a:pPr>
            <a:r>
              <a:rPr lang="tr-TR" dirty="0"/>
              <a:t>	Açıklamalı Edebiyat Terimleri Sözlüğü</a:t>
            </a:r>
          </a:p>
          <a:p>
            <a:pPr marL="109728" indent="0">
              <a:buNone/>
            </a:pPr>
            <a:r>
              <a:rPr lang="tr-TR" dirty="0"/>
              <a:t>	Edebiyat Terimleri Sözlüğü</a:t>
            </a:r>
          </a:p>
          <a:p>
            <a:pPr marL="109728" indent="0">
              <a:buNone/>
            </a:pPr>
            <a:r>
              <a:rPr lang="tr-TR" dirty="0"/>
              <a:t>	</a:t>
            </a:r>
            <a:r>
              <a:rPr lang="tr-TR" dirty="0" err="1"/>
              <a:t>Istılahat</a:t>
            </a:r>
            <a:r>
              <a:rPr lang="tr-TR" dirty="0"/>
              <a:t>-ı </a:t>
            </a:r>
            <a:r>
              <a:rPr lang="tr-TR" dirty="0" err="1"/>
              <a:t>Edebiyye</a:t>
            </a:r>
            <a:endParaRPr lang="tr-TR" dirty="0"/>
          </a:p>
          <a:p>
            <a:pPr marL="109728" indent="0">
              <a:buNone/>
            </a:pPr>
            <a:r>
              <a:rPr lang="tr-TR" dirty="0"/>
              <a:t>	Talim-i Edebiyat</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491458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a:buFont typeface="Wingdings" panose="05000000000000000000" pitchFamily="2" charset="2"/>
              <a:buChar char="Ø"/>
            </a:pPr>
            <a:r>
              <a:rPr lang="tr-TR" b="1" dirty="0"/>
              <a:t>Başka Dillerden Sözlükler</a:t>
            </a:r>
          </a:p>
          <a:p>
            <a:pPr marL="109728" indent="0">
              <a:buNone/>
            </a:pPr>
            <a:endParaRPr lang="tr-TR" b="1" dirty="0"/>
          </a:p>
          <a:p>
            <a:pPr marL="109728" indent="0">
              <a:buNone/>
            </a:pPr>
            <a:r>
              <a:rPr lang="tr-TR" b="1" dirty="0"/>
              <a:t>	</a:t>
            </a:r>
            <a:r>
              <a:rPr lang="tr-TR" dirty="0"/>
              <a:t>Arapça- Türkçe Yeni Kamus</a:t>
            </a:r>
          </a:p>
          <a:p>
            <a:pPr marL="109728" indent="0">
              <a:buNone/>
            </a:pPr>
            <a:r>
              <a:rPr lang="tr-TR" dirty="0"/>
              <a:t>	Büyük Fransızca-Türkçe Sözlük</a:t>
            </a:r>
          </a:p>
          <a:p>
            <a:pPr marL="109728" indent="0">
              <a:buNone/>
            </a:pPr>
            <a:r>
              <a:rPr lang="tr-TR" dirty="0"/>
              <a:t>	İngilizce - Türkçe Sözlük</a:t>
            </a:r>
          </a:p>
          <a:p>
            <a:pPr marL="109728" indent="0">
              <a:buNone/>
            </a:pPr>
            <a:r>
              <a:rPr lang="tr-TR" dirty="0"/>
              <a:t>	Latince Türkçe Sözlük</a:t>
            </a:r>
          </a:p>
          <a:p>
            <a:pPr marL="109728" indent="0">
              <a:buNone/>
            </a:pPr>
            <a:r>
              <a:rPr lang="tr-TR" dirty="0"/>
              <a:t>	</a:t>
            </a:r>
            <a:r>
              <a:rPr lang="tr-TR" dirty="0" err="1"/>
              <a:t>Lügatname</a:t>
            </a:r>
            <a:r>
              <a:rPr lang="tr-TR" dirty="0"/>
              <a:t>-i </a:t>
            </a:r>
            <a:r>
              <a:rPr lang="tr-TR" dirty="0" err="1"/>
              <a:t>Dehhud</a:t>
            </a:r>
            <a:endParaRPr lang="tr-TR" dirty="0"/>
          </a:p>
          <a:p>
            <a:pPr marL="109728" indent="0">
              <a:buNone/>
            </a:pPr>
            <a:r>
              <a:rPr lang="tr-TR" sz="2200" dirty="0"/>
              <a:t>	Rusça Temel Sözlük (Rusça-Türkçe / Türkçe- Rusça)</a:t>
            </a:r>
          </a:p>
          <a:p>
            <a:pPr marL="109728" indent="0">
              <a:buNone/>
            </a:pPr>
            <a:r>
              <a:rPr lang="tr-TR" dirty="0"/>
              <a:t>	Sanskritçe Türkçe Sözlük</a:t>
            </a:r>
          </a:p>
          <a:p>
            <a:pPr marL="109728" indent="0">
              <a:buNone/>
            </a:pPr>
            <a:r>
              <a:rPr lang="tr-TR" dirty="0"/>
              <a:t>	Türkçe- Almanca Sözlük</a:t>
            </a:r>
          </a:p>
          <a:p>
            <a:pPr marL="109728" indent="0">
              <a:buNone/>
            </a:pPr>
            <a:r>
              <a:rPr lang="tr-TR" dirty="0"/>
              <a:t>	Yunanca - Türkçe, Türkçe - Yunanca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9506550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Türkçenin Büyük Argo Sözlüğü</a:t>
            </a:r>
          </a:p>
          <a:p>
            <a:pPr marL="109728" indent="0">
              <a:buNone/>
            </a:pPr>
            <a:r>
              <a:rPr lang="tr-TR" dirty="0"/>
              <a:t>	Edebiyat Lügati</a:t>
            </a:r>
          </a:p>
          <a:p>
            <a:pPr marL="109728" indent="0">
              <a:buNone/>
            </a:pPr>
            <a:r>
              <a:rPr lang="tr-TR" dirty="0"/>
              <a:t>	Anadolu Kuş Adları Sözlüğü</a:t>
            </a:r>
          </a:p>
          <a:p>
            <a:pPr marL="109728" indent="0">
              <a:buNone/>
            </a:pPr>
            <a:r>
              <a:rPr lang="tr-TR" dirty="0"/>
              <a:t>	Tasavvuf Sözlüğü</a:t>
            </a:r>
          </a:p>
          <a:p>
            <a:pPr marL="109728" indent="0">
              <a:buNone/>
            </a:pPr>
            <a:r>
              <a:rPr lang="tr-TR" dirty="0"/>
              <a:t>	Ansiklopedik Divan Şiiri Sözlüğü</a:t>
            </a:r>
          </a:p>
          <a:p>
            <a:pPr marL="109728" indent="0">
              <a:buNone/>
            </a:pPr>
            <a:r>
              <a:rPr lang="tr-TR" dirty="0"/>
              <a:t>	Türkçede Renkler Sözlüğü</a:t>
            </a:r>
          </a:p>
          <a:p>
            <a:pPr marL="109728" indent="0">
              <a:buNone/>
            </a:pPr>
            <a:r>
              <a:rPr lang="tr-TR" dirty="0"/>
              <a:t>	Türk Dilince Dualar, Beddualar Sözlüğü</a:t>
            </a:r>
          </a:p>
          <a:p>
            <a:pPr marL="109728" indent="0">
              <a:buNone/>
            </a:pPr>
            <a:r>
              <a:rPr lang="tr-TR" dirty="0"/>
              <a:t>	Belagat Terimleri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995076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xmlns="" id="{7A69D1ED-5948-40E9-AAB3-493F7E6E495F}"/>
              </a:ext>
            </a:extLst>
          </p:cNvPr>
          <p:cNvSpPr txBox="1"/>
          <p:nvPr/>
        </p:nvSpPr>
        <p:spPr>
          <a:xfrm>
            <a:off x="2283714" y="213098"/>
            <a:ext cx="4576572" cy="369332"/>
          </a:xfrm>
          <a:prstGeom prst="rect">
            <a:avLst/>
          </a:prstGeom>
          <a:noFill/>
        </p:spPr>
        <p:txBody>
          <a:bodyPr wrap="square">
            <a:spAutoFit/>
          </a:bodyPr>
          <a:lstStyle/>
          <a:p>
            <a:r>
              <a:rPr lang="tr-TR" dirty="0"/>
              <a:t>2023 - 2024 EĞİTİM ÖĞRETİM YILI</a:t>
            </a:r>
          </a:p>
        </p:txBody>
      </p:sp>
      <p:sp>
        <p:nvSpPr>
          <p:cNvPr id="5" name="Metin kutusu 4">
            <a:extLst>
              <a:ext uri="{FF2B5EF4-FFF2-40B4-BE49-F238E27FC236}">
                <a16:creationId xmlns:a16="http://schemas.microsoft.com/office/drawing/2014/main" xmlns="" id="{B73D3ADE-0EC1-422D-BE0A-0B113D6DBA0B}"/>
              </a:ext>
            </a:extLst>
          </p:cNvPr>
          <p:cNvSpPr txBox="1"/>
          <p:nvPr/>
        </p:nvSpPr>
        <p:spPr>
          <a:xfrm>
            <a:off x="1554480" y="561356"/>
            <a:ext cx="5596128" cy="646331"/>
          </a:xfrm>
          <a:prstGeom prst="rect">
            <a:avLst/>
          </a:prstGeom>
          <a:noFill/>
        </p:spPr>
        <p:txBody>
          <a:bodyPr wrap="square">
            <a:spAutoFit/>
          </a:bodyPr>
          <a:lstStyle/>
          <a:p>
            <a:pPr algn="ctr"/>
            <a:r>
              <a:rPr lang="tr-TR" dirty="0"/>
              <a:t>DİLİMİZİN ZENGİNLİKLERİ PROJESİ OKUL ÖNCESİ EĞİTİM KADEMESİ EYLEM PLANI</a:t>
            </a:r>
          </a:p>
        </p:txBody>
      </p:sp>
      <p:graphicFrame>
        <p:nvGraphicFramePr>
          <p:cNvPr id="6" name="Tablo 5">
            <a:extLst>
              <a:ext uri="{FF2B5EF4-FFF2-40B4-BE49-F238E27FC236}">
                <a16:creationId xmlns:a16="http://schemas.microsoft.com/office/drawing/2014/main" xmlns="" id="{4A9CE30F-3A01-4C9B-8E4E-FFF687061697}"/>
              </a:ext>
            </a:extLst>
          </p:cNvPr>
          <p:cNvGraphicFramePr>
            <a:graphicFrameLocks noGrp="1"/>
          </p:cNvGraphicFramePr>
          <p:nvPr>
            <p:extLst>
              <p:ext uri="{D42A27DB-BD31-4B8C-83A1-F6EECF244321}">
                <p14:modId xmlns:p14="http://schemas.microsoft.com/office/powerpoint/2010/main" val="308017491"/>
              </p:ext>
            </p:extLst>
          </p:nvPr>
        </p:nvGraphicFramePr>
        <p:xfrm>
          <a:off x="475488" y="1390679"/>
          <a:ext cx="8366759" cy="5028408"/>
        </p:xfrm>
        <a:graphic>
          <a:graphicData uri="http://schemas.openxmlformats.org/drawingml/2006/table">
            <a:tbl>
              <a:tblPr>
                <a:tableStyleId>{5C22544A-7EE6-4342-B048-85BDC9FD1C3A}</a:tableStyleId>
              </a:tblPr>
              <a:tblGrid>
                <a:gridCol w="1050412">
                  <a:extLst>
                    <a:ext uri="{9D8B030D-6E8A-4147-A177-3AD203B41FA5}">
                      <a16:colId xmlns:a16="http://schemas.microsoft.com/office/drawing/2014/main" xmlns="" val="1470936146"/>
                    </a:ext>
                  </a:extLst>
                </a:gridCol>
                <a:gridCol w="876866">
                  <a:extLst>
                    <a:ext uri="{9D8B030D-6E8A-4147-A177-3AD203B41FA5}">
                      <a16:colId xmlns:a16="http://schemas.microsoft.com/office/drawing/2014/main" xmlns="" val="1996705982"/>
                    </a:ext>
                  </a:extLst>
                </a:gridCol>
                <a:gridCol w="1187422">
                  <a:extLst>
                    <a:ext uri="{9D8B030D-6E8A-4147-A177-3AD203B41FA5}">
                      <a16:colId xmlns:a16="http://schemas.microsoft.com/office/drawing/2014/main" xmlns="" val="1541181695"/>
                    </a:ext>
                  </a:extLst>
                </a:gridCol>
                <a:gridCol w="1443175">
                  <a:extLst>
                    <a:ext uri="{9D8B030D-6E8A-4147-A177-3AD203B41FA5}">
                      <a16:colId xmlns:a16="http://schemas.microsoft.com/office/drawing/2014/main" xmlns="" val="4020617999"/>
                    </a:ext>
                  </a:extLst>
                </a:gridCol>
                <a:gridCol w="1424907">
                  <a:extLst>
                    <a:ext uri="{9D8B030D-6E8A-4147-A177-3AD203B41FA5}">
                      <a16:colId xmlns:a16="http://schemas.microsoft.com/office/drawing/2014/main" xmlns="" val="3348267766"/>
                    </a:ext>
                  </a:extLst>
                </a:gridCol>
                <a:gridCol w="650833">
                  <a:extLst>
                    <a:ext uri="{9D8B030D-6E8A-4147-A177-3AD203B41FA5}">
                      <a16:colId xmlns:a16="http://schemas.microsoft.com/office/drawing/2014/main" xmlns="" val="1419987310"/>
                    </a:ext>
                  </a:extLst>
                </a:gridCol>
                <a:gridCol w="866572">
                  <a:extLst>
                    <a:ext uri="{9D8B030D-6E8A-4147-A177-3AD203B41FA5}">
                      <a16:colId xmlns:a16="http://schemas.microsoft.com/office/drawing/2014/main" xmlns="" val="2934252986"/>
                    </a:ext>
                  </a:extLst>
                </a:gridCol>
                <a:gridCol w="866572">
                  <a:extLst>
                    <a:ext uri="{9D8B030D-6E8A-4147-A177-3AD203B41FA5}">
                      <a16:colId xmlns:a16="http://schemas.microsoft.com/office/drawing/2014/main" xmlns="" val="2277434347"/>
                    </a:ext>
                  </a:extLst>
                </a:gridCol>
              </a:tblGrid>
              <a:tr h="424545">
                <a:tc>
                  <a:txBody>
                    <a:bodyPr/>
                    <a:lstStyle/>
                    <a:p>
                      <a:pPr algn="ctr" fontAlgn="ctr"/>
                      <a:r>
                        <a:rPr lang="tr-TR" sz="800" b="1" u="none" strike="noStrike" dirty="0">
                          <a:effectLst/>
                        </a:rPr>
                        <a:t>AYI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a:t>
                      </a:r>
                      <a:br>
                        <a:rPr lang="tr-TR" sz="800" b="1" u="none" strike="noStrike" dirty="0">
                          <a:effectLst/>
                        </a:rPr>
                      </a:br>
                      <a:r>
                        <a:rPr lang="tr-TR" sz="800" b="1" u="none" strike="noStrike" dirty="0">
                          <a:effectLst/>
                        </a:rPr>
                        <a:t>NUMARASI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 ADI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FAALİYETİN</a:t>
                      </a:r>
                      <a:br>
                        <a:rPr lang="tr-TR" sz="800" b="1" u="none" strike="noStrike" dirty="0">
                          <a:effectLst/>
                        </a:rPr>
                      </a:br>
                      <a:r>
                        <a:rPr lang="tr-TR" sz="800" b="1" u="none" strike="noStrike" dirty="0">
                          <a:effectLst/>
                        </a:rPr>
                        <a:t>HEDEF</a:t>
                      </a:r>
                      <a:br>
                        <a:rPr lang="tr-TR" sz="800" b="1" u="none" strike="noStrike" dirty="0">
                          <a:effectLst/>
                        </a:rPr>
                      </a:br>
                      <a:r>
                        <a:rPr lang="tr-TR" sz="800" b="1" u="none" strike="noStrike" dirty="0">
                          <a:effectLst/>
                        </a:rPr>
                        <a:t>KİTLESİ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 ADIMLARI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BAŞLANGIÇ TARİHİ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BİTİŞ TARİHİ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SORUMLU BİRİM/KİŞİ</a:t>
                      </a:r>
                      <a:endParaRPr lang="tr-TR" sz="800" b="1"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extLst>
                  <a:ext uri="{0D108BD9-81ED-4DB2-BD59-A6C34878D82A}">
                    <a16:rowId xmlns:a16="http://schemas.microsoft.com/office/drawing/2014/main" xmlns="" val="2268059601"/>
                  </a:ext>
                </a:extLst>
              </a:tr>
              <a:tr h="285130">
                <a:tc rowSpan="10">
                  <a:txBody>
                    <a:bodyPr/>
                    <a:lstStyle/>
                    <a:p>
                      <a:pPr algn="ctr" fontAlgn="ctr"/>
                      <a:r>
                        <a:rPr lang="tr-TR" sz="800" u="none" strike="noStrike">
                          <a:effectLst/>
                        </a:rPr>
                        <a:t>Kasım</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1</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fontAlgn="ctr"/>
                      <a:r>
                        <a:rPr lang="fi-FI" sz="800" u="none" strike="noStrike">
                          <a:effectLst/>
                        </a:rPr>
                        <a:t>TANITIM VE DUYURU YAPILMASI KOMİSYONLARIN KURULMASI</a:t>
                      </a:r>
                      <a:endParaRPr lang="fi-FI"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dirty="0">
                          <a:effectLst/>
                        </a:rPr>
                        <a:t>Öğrenciler, Öğretmenler, Eğitim Kurumu Yöneticileri ve Veliler</a:t>
                      </a:r>
                      <a:endParaRPr lang="tr-TR" sz="800" b="0"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1.1. Tanıtım etkinliği yapılır.</a:t>
                      </a:r>
                      <a:endParaRPr lang="tr-TR" sz="800" b="0"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91785868"/>
                  </a:ext>
                </a:extLst>
              </a:tr>
              <a:tr h="42454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1.2. Bakanlığımıza ait mecralarda proje ile ilgili haberler paylaşılır.</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898826234"/>
                  </a:ext>
                </a:extLst>
              </a:tr>
              <a:tr h="56396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1.3. Proje uygulama kılavuzu ve eylem planları resmî yazı ile il millî eğitim müdürlüklerine gönderilir.</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27202028"/>
                  </a:ext>
                </a:extLst>
              </a:tr>
              <a:tr h="285130">
                <a:tc vMerge="1">
                  <a:txBody>
                    <a:bodyPr/>
                    <a:lstStyle/>
                    <a:p>
                      <a:endParaRPr lang="tr-TR"/>
                    </a:p>
                  </a:txBody>
                  <a:tcPr/>
                </a:tc>
                <a:tc rowSpan="3">
                  <a:txBody>
                    <a:bodyPr/>
                    <a:lstStyle/>
                    <a:p>
                      <a:pPr algn="ctr" fontAlgn="ctr"/>
                      <a:r>
                        <a:rPr lang="tr-TR" sz="800" u="none" strike="noStrike">
                          <a:effectLst/>
                        </a:rPr>
                        <a:t>2</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rowSpan="3">
                  <a:txBody>
                    <a:bodyPr/>
                    <a:lstStyle/>
                    <a:p>
                      <a:pPr algn="ctr" fontAlgn="ctr"/>
                      <a:r>
                        <a:rPr lang="tr-TR" sz="800" u="none" strike="noStrike">
                          <a:effectLst/>
                        </a:rPr>
                        <a:t>İl/İlçe Millî Eğitim ve Okul Müdürlükleri</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 İl Yürütme Komisyonu kurulur.</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618517243"/>
                  </a:ext>
                </a:extLst>
              </a:tr>
              <a:tr h="28513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2.2. İlçe Yürütme Komisyonu kurulur.</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589577995"/>
                  </a:ext>
                </a:extLst>
              </a:tr>
              <a:tr h="28513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2.3. Okul Yürütme Komisyonu kurulur.</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517966636"/>
                  </a:ext>
                </a:extLst>
              </a:tr>
              <a:tr h="703373">
                <a:tc vMerge="1">
                  <a:txBody>
                    <a:bodyPr/>
                    <a:lstStyle/>
                    <a:p>
                      <a:endParaRPr lang="tr-TR"/>
                    </a:p>
                  </a:txBody>
                  <a:tcPr/>
                </a:tc>
                <a:tc rowSpan="4">
                  <a:txBody>
                    <a:bodyPr/>
                    <a:lstStyle/>
                    <a:p>
                      <a:pPr algn="ctr" fontAlgn="ctr"/>
                      <a:r>
                        <a:rPr lang="tr-TR" sz="800" u="none" strike="noStrike">
                          <a:effectLst/>
                        </a:rPr>
                        <a:t>3</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AİLE BULUŞMALARI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 Proje ile ilgili ailelerin bilgilendirilme süreçlerinde kullanılacak; haber mektubu, bülten, yazışma gibi hazırlıklar yapılır.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24.11.2023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29948779"/>
                  </a:ext>
                </a:extLst>
              </a:tr>
              <a:tr h="56396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3.2. Aileler ile çevrimiçi/yüzyüze toplantı yapılarak proje hakkında bilgilendirme yapılır.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24.11.2023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59229726"/>
                  </a:ext>
                </a:extLst>
              </a:tr>
              <a:tr h="70337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3.3. Çocukların sözel dil becerilerini geliştirmeye yönelik yürütülen bir etkinliğe aileler gözlemci olarak katılım sağlar.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27.11.2023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32644292"/>
                  </a:ext>
                </a:extLst>
              </a:tr>
              <a:tr h="50413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3.4. Ailelerin ve çocukların birlikte katılım göstereceği bir faaliyet uygulanır.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4.12.2023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Okul Yürütme Komisyonu</a:t>
                      </a:r>
                      <a:endParaRPr lang="tr-TR" sz="800" b="0"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10626335"/>
                  </a:ext>
                </a:extLst>
              </a:tr>
            </a:tbl>
          </a:graphicData>
        </a:graphic>
      </p:graphicFrame>
    </p:spTree>
    <p:extLst>
      <p:ext uri="{BB962C8B-B14F-4D97-AF65-F5344CB8AC3E}">
        <p14:creationId xmlns:p14="http://schemas.microsoft.com/office/powerpoint/2010/main" val="6336503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A0DD5903-4869-46F9-854D-E2A65454B3E2}"/>
              </a:ext>
            </a:extLst>
          </p:cNvPr>
          <p:cNvGraphicFramePr>
            <a:graphicFrameLocks noGrp="1"/>
          </p:cNvGraphicFramePr>
          <p:nvPr>
            <p:extLst>
              <p:ext uri="{D42A27DB-BD31-4B8C-83A1-F6EECF244321}">
                <p14:modId xmlns:p14="http://schemas.microsoft.com/office/powerpoint/2010/main" val="3809994659"/>
              </p:ext>
            </p:extLst>
          </p:nvPr>
        </p:nvGraphicFramePr>
        <p:xfrm>
          <a:off x="434339" y="512064"/>
          <a:ext cx="8275322" cy="5669279"/>
        </p:xfrm>
        <a:graphic>
          <a:graphicData uri="http://schemas.openxmlformats.org/drawingml/2006/table">
            <a:tbl>
              <a:tblPr>
                <a:tableStyleId>{5C22544A-7EE6-4342-B048-85BDC9FD1C3A}</a:tableStyleId>
              </a:tblPr>
              <a:tblGrid>
                <a:gridCol w="1033272">
                  <a:extLst>
                    <a:ext uri="{9D8B030D-6E8A-4147-A177-3AD203B41FA5}">
                      <a16:colId xmlns:a16="http://schemas.microsoft.com/office/drawing/2014/main" xmlns="" val="3203244023"/>
                    </a:ext>
                  </a:extLst>
                </a:gridCol>
                <a:gridCol w="822960">
                  <a:extLst>
                    <a:ext uri="{9D8B030D-6E8A-4147-A177-3AD203B41FA5}">
                      <a16:colId xmlns:a16="http://schemas.microsoft.com/office/drawing/2014/main" xmlns="" val="2668079163"/>
                    </a:ext>
                  </a:extLst>
                </a:gridCol>
                <a:gridCol w="896894">
                  <a:extLst>
                    <a:ext uri="{9D8B030D-6E8A-4147-A177-3AD203B41FA5}">
                      <a16:colId xmlns:a16="http://schemas.microsoft.com/office/drawing/2014/main" xmlns="" val="3876313855"/>
                    </a:ext>
                  </a:extLst>
                </a:gridCol>
                <a:gridCol w="895330">
                  <a:extLst>
                    <a:ext uri="{9D8B030D-6E8A-4147-A177-3AD203B41FA5}">
                      <a16:colId xmlns:a16="http://schemas.microsoft.com/office/drawing/2014/main" xmlns="" val="391147852"/>
                    </a:ext>
                  </a:extLst>
                </a:gridCol>
                <a:gridCol w="2006613">
                  <a:extLst>
                    <a:ext uri="{9D8B030D-6E8A-4147-A177-3AD203B41FA5}">
                      <a16:colId xmlns:a16="http://schemas.microsoft.com/office/drawing/2014/main" xmlns="" val="2068992656"/>
                    </a:ext>
                  </a:extLst>
                </a:gridCol>
                <a:gridCol w="718299">
                  <a:extLst>
                    <a:ext uri="{9D8B030D-6E8A-4147-A177-3AD203B41FA5}">
                      <a16:colId xmlns:a16="http://schemas.microsoft.com/office/drawing/2014/main" xmlns="" val="3463337811"/>
                    </a:ext>
                  </a:extLst>
                </a:gridCol>
                <a:gridCol w="838971">
                  <a:extLst>
                    <a:ext uri="{9D8B030D-6E8A-4147-A177-3AD203B41FA5}">
                      <a16:colId xmlns:a16="http://schemas.microsoft.com/office/drawing/2014/main" xmlns="" val="3196396365"/>
                    </a:ext>
                  </a:extLst>
                </a:gridCol>
                <a:gridCol w="1062983">
                  <a:extLst>
                    <a:ext uri="{9D8B030D-6E8A-4147-A177-3AD203B41FA5}">
                      <a16:colId xmlns:a16="http://schemas.microsoft.com/office/drawing/2014/main" xmlns="" val="868355458"/>
                    </a:ext>
                  </a:extLst>
                </a:gridCol>
              </a:tblGrid>
              <a:tr h="733543">
                <a:tc rowSpan="4">
                  <a:txBody>
                    <a:bodyPr/>
                    <a:lstStyle/>
                    <a:p>
                      <a:pPr algn="ctr" fontAlgn="ctr"/>
                      <a:r>
                        <a:rPr lang="tr-TR" sz="800" u="none" strike="noStrike">
                          <a:effectLst/>
                        </a:rPr>
                        <a:t>ARALIK</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4</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ETKİLEŞİMLİ KİTAP OKUMA ÇALIŞMALARI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4.1. Okul öncesi öğretmenlerine yönelik etkileşimli kitap okumaya yönelik bilgilendirme/eğitim yapılır.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15542502"/>
                  </a:ext>
                </a:extLst>
              </a:tr>
              <a:tr h="50334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4.2. Etkileşimli okuma yöntemi ile okunacak kitaplar belirlenir ve günlük eğitim akışları planlanır.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3670051"/>
                  </a:ext>
                </a:extLst>
              </a:tr>
              <a:tr h="39651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4.3. Etkileşim kitap okumalarının merkeze alındığı günlük eğitim akışları uygulanır.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88115446"/>
                  </a:ext>
                </a:extLst>
              </a:tr>
              <a:tr h="35884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4.4. Okunan kitaplardaki bilinmeyen kelimeler belirlenir.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31.12.2023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93690773"/>
                  </a:ext>
                </a:extLst>
              </a:tr>
              <a:tr h="667825">
                <a:tc rowSpan="2">
                  <a:txBody>
                    <a:bodyPr/>
                    <a:lstStyle/>
                    <a:p>
                      <a:pPr algn="ctr" fontAlgn="ctr"/>
                      <a:r>
                        <a:rPr lang="tr-TR" sz="800" u="none" strike="noStrike">
                          <a:effectLst/>
                        </a:rPr>
                        <a:t>OCAK</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tr-TR" sz="800" u="none" strike="noStrike">
                          <a:effectLst/>
                        </a:rPr>
                        <a:t>5</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tr-TR" sz="800" u="none" strike="noStrike">
                          <a:effectLst/>
                        </a:rPr>
                        <a:t>UZMAN DAVETİ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5.1. Okul öncesi öğretmeni tarafından çocuk edebiyatı alanında çalışan (yazar, çizer, akademisyen, masal anlatıcısı vb.) bir uzman ile iletişim kurulur.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5.01.2024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08959535"/>
                  </a:ext>
                </a:extLst>
              </a:tr>
              <a:tr h="358840">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5.2. İlgili uzman ile yüzyüze veya çevrim içi etkinlik gerçekleştirilir.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8.01.2024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10.01.2024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40469045"/>
                  </a:ext>
                </a:extLst>
              </a:tr>
              <a:tr h="667825">
                <a:tc rowSpan="3">
                  <a:txBody>
                    <a:bodyPr/>
                    <a:lstStyle/>
                    <a:p>
                      <a:pPr algn="ctr" fontAlgn="ctr"/>
                      <a:r>
                        <a:rPr lang="tr-TR" sz="800" u="none" strike="noStrike">
                          <a:effectLst/>
                        </a:rPr>
                        <a:t>ŞUBAT</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6</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KÜLTÜREL ÖGELER İÇEREN İÇERİKLERİN HAZIRLANMASI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 Okul öncesi öğretmenleri tarafından yakından uzağa ilkesine uygun olarak çocuğa Türk Kültürüne yönelik çerçeve oluşturacak ögeler belirlenir.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5.02.2024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9.02.2024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65866053"/>
                  </a:ext>
                </a:extLst>
              </a:tr>
              <a:tr h="5947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6.2. Ele alınması planlanan başlıklara yönelik tekerleme/şiir/şarkı hazırlanır.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12.02.2024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16.02.2024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8291680"/>
                  </a:ext>
                </a:extLst>
              </a:tr>
              <a:tr h="138778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6.3. Hazırlanan eğitim içerikleri eğitim akışlarında kullanılır.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19.02.2024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23.02.2024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Okul Yürütme Komisyonu</a:t>
                      </a:r>
                      <a:endParaRPr lang="tr-TR" sz="800" b="0"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12985756"/>
                  </a:ext>
                </a:extLst>
              </a:tr>
            </a:tbl>
          </a:graphicData>
        </a:graphic>
      </p:graphicFrame>
    </p:spTree>
    <p:extLst>
      <p:ext uri="{BB962C8B-B14F-4D97-AF65-F5344CB8AC3E}">
        <p14:creationId xmlns:p14="http://schemas.microsoft.com/office/powerpoint/2010/main" val="35544417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E9BDA225-2DB6-41B3-9F36-A74B8A0890E0}"/>
              </a:ext>
            </a:extLst>
          </p:cNvPr>
          <p:cNvGraphicFramePr>
            <a:graphicFrameLocks noGrp="1"/>
          </p:cNvGraphicFramePr>
          <p:nvPr>
            <p:extLst>
              <p:ext uri="{D42A27DB-BD31-4B8C-83A1-F6EECF244321}">
                <p14:modId xmlns:p14="http://schemas.microsoft.com/office/powerpoint/2010/main" val="1732693085"/>
              </p:ext>
            </p:extLst>
          </p:nvPr>
        </p:nvGraphicFramePr>
        <p:xfrm>
          <a:off x="512064" y="749808"/>
          <a:ext cx="8257032" cy="5440678"/>
        </p:xfrm>
        <a:graphic>
          <a:graphicData uri="http://schemas.openxmlformats.org/drawingml/2006/table">
            <a:tbl>
              <a:tblPr>
                <a:tableStyleId>{5C22544A-7EE6-4342-B048-85BDC9FD1C3A}</a:tableStyleId>
              </a:tblPr>
              <a:tblGrid>
                <a:gridCol w="1266078">
                  <a:extLst>
                    <a:ext uri="{9D8B030D-6E8A-4147-A177-3AD203B41FA5}">
                      <a16:colId xmlns:a16="http://schemas.microsoft.com/office/drawing/2014/main" xmlns="" val="246246208"/>
                    </a:ext>
                  </a:extLst>
                </a:gridCol>
                <a:gridCol w="642213">
                  <a:extLst>
                    <a:ext uri="{9D8B030D-6E8A-4147-A177-3AD203B41FA5}">
                      <a16:colId xmlns:a16="http://schemas.microsoft.com/office/drawing/2014/main" xmlns="" val="767216744"/>
                    </a:ext>
                  </a:extLst>
                </a:gridCol>
                <a:gridCol w="838749">
                  <a:extLst>
                    <a:ext uri="{9D8B030D-6E8A-4147-A177-3AD203B41FA5}">
                      <a16:colId xmlns:a16="http://schemas.microsoft.com/office/drawing/2014/main" xmlns="" val="1200753897"/>
                    </a:ext>
                  </a:extLst>
                </a:gridCol>
                <a:gridCol w="1069543">
                  <a:extLst>
                    <a:ext uri="{9D8B030D-6E8A-4147-A177-3AD203B41FA5}">
                      <a16:colId xmlns:a16="http://schemas.microsoft.com/office/drawing/2014/main" xmlns="" val="2105830629"/>
                    </a:ext>
                  </a:extLst>
                </a:gridCol>
                <a:gridCol w="1495440">
                  <a:extLst>
                    <a:ext uri="{9D8B030D-6E8A-4147-A177-3AD203B41FA5}">
                      <a16:colId xmlns:a16="http://schemas.microsoft.com/office/drawing/2014/main" xmlns="" val="898290930"/>
                    </a:ext>
                  </a:extLst>
                </a:gridCol>
                <a:gridCol w="963321">
                  <a:extLst>
                    <a:ext uri="{9D8B030D-6E8A-4147-A177-3AD203B41FA5}">
                      <a16:colId xmlns:a16="http://schemas.microsoft.com/office/drawing/2014/main" xmlns="" val="761629063"/>
                    </a:ext>
                  </a:extLst>
                </a:gridCol>
                <a:gridCol w="921055">
                  <a:extLst>
                    <a:ext uri="{9D8B030D-6E8A-4147-A177-3AD203B41FA5}">
                      <a16:colId xmlns:a16="http://schemas.microsoft.com/office/drawing/2014/main" xmlns="" val="3775075642"/>
                    </a:ext>
                  </a:extLst>
                </a:gridCol>
                <a:gridCol w="1060633">
                  <a:extLst>
                    <a:ext uri="{9D8B030D-6E8A-4147-A177-3AD203B41FA5}">
                      <a16:colId xmlns:a16="http://schemas.microsoft.com/office/drawing/2014/main" xmlns="" val="3712142639"/>
                    </a:ext>
                  </a:extLst>
                </a:gridCol>
              </a:tblGrid>
              <a:tr h="751164">
                <a:tc rowSpan="4">
                  <a:txBody>
                    <a:bodyPr/>
                    <a:lstStyle/>
                    <a:p>
                      <a:pPr algn="ctr" fontAlgn="ctr"/>
                      <a:r>
                        <a:rPr lang="tr-TR" sz="800" u="none" strike="noStrike">
                          <a:effectLst/>
                        </a:rPr>
                        <a:t>MART</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7</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TEMATİK KELİME KARTLARI HAZIRLANMASI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7.1. Etkileşimli kitap okuma yönteminde belirlenen bilinmeyen kelimelere yönelik Söyle-Çiz etkinliği gerçekleştirilir.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15449402"/>
                  </a:ext>
                </a:extLst>
              </a:tr>
              <a:tr h="30450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7.2. Kelimeler temalar bağlamında ayrıştırılır.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25606384"/>
                  </a:ext>
                </a:extLst>
              </a:tr>
              <a:tr h="60227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7.3. Tüm sınıfın etkin katılımıyla bilinmeyen kelimelere yönelik kelime kartları hazırlanır.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51352750"/>
                  </a:ext>
                </a:extLst>
              </a:tr>
              <a:tr h="75116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7.4 Hazırlanan kartlar ile Düşün-Bul, Uyaklı Kelime Söyle, Eş/Zıt Anlamlı Kelimeyi Söyle etkinliklerinden uygun olanları uygulanır.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29.03.2024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46232798"/>
                  </a:ext>
                </a:extLst>
              </a:tr>
              <a:tr h="602277">
                <a:tc rowSpan="3">
                  <a:txBody>
                    <a:bodyPr/>
                    <a:lstStyle/>
                    <a:p>
                      <a:pPr algn="ctr" fontAlgn="ctr"/>
                      <a:r>
                        <a:rPr lang="tr-TR" sz="800" u="none" strike="noStrike">
                          <a:effectLst/>
                        </a:rPr>
                        <a:t>NİSAN</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8</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MİLLÎ ÖGELER İÇEREN ŞİİR VE ŞARKILARIN ÖĞRETİLMESİ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8.1. Yaş grubunun gelişim özelliklerine uygun milli ögeler içeren şiir ve şarkı içerikleri belirlenir.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1.04.2023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5.04.2024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48141367"/>
                  </a:ext>
                </a:extLst>
              </a:tr>
              <a:tr h="453389">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8.2. Tüm çocuklara bireysel farklılıklarına uygun şiir veya şarkı öğretilir.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7.04.2023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19.04.2024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39573595"/>
                  </a:ext>
                </a:extLst>
              </a:tr>
              <a:tr h="30450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8.3. İl genelinde 23 Nisan şenlikleri düzenlenir.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22.04.2023</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26.04.2024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43232098"/>
                  </a:ext>
                </a:extLst>
              </a:tr>
              <a:tr h="304503">
                <a:tc rowSpan="4">
                  <a:txBody>
                    <a:bodyPr/>
                    <a:lstStyle/>
                    <a:p>
                      <a:pPr algn="ctr" fontAlgn="ctr"/>
                      <a:r>
                        <a:rPr lang="tr-TR" sz="800" u="none" strike="noStrike">
                          <a:effectLst/>
                        </a:rPr>
                        <a:t>MAYIS</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9</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ETKİLEŞİMLİ KİTAP OKUMA ÇALIŞMALARI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9.1. Kitap tanıtma çalışmaları yapılır.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89043039"/>
                  </a:ext>
                </a:extLst>
              </a:tr>
              <a:tr h="30450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9.2. Hikaye tamamlama çalışmaları yapılır.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34652664"/>
                  </a:ext>
                </a:extLst>
              </a:tr>
              <a:tr h="30450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9.3. Hikaye kartı hazırlama çalışmaları yapılır.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73920838"/>
                  </a:ext>
                </a:extLst>
              </a:tr>
              <a:tr h="30450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9.4. Afiş tasarlama çalışmaları yapılır. </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00493029"/>
                  </a:ext>
                </a:extLst>
              </a:tr>
              <a:tr h="453389">
                <a:tc>
                  <a:txBody>
                    <a:bodyPr/>
                    <a:lstStyle/>
                    <a:p>
                      <a:pPr algn="ctr" fontAlgn="ctr"/>
                      <a:r>
                        <a:rPr lang="tr-TR" sz="800" u="none" strike="noStrike">
                          <a:effectLst/>
                        </a:rPr>
                        <a:t>HAZİRAN</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KİTAP TASARLAMA ÇALIŞMALARI</a:t>
                      </a:r>
                      <a:endParaRPr lang="tr-TR" sz="800" b="1"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Öncesi Eğitim Kademesi Çocukları</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 Aileler ve çocuklar kendi kitaplarını hazırlar ve sunumunu gerçekleştirir.</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3.06.2024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14.06.2024</a:t>
                      </a:r>
                      <a:endParaRPr lang="tr-TR" sz="800" b="0" i="0" u="none" strike="noStrike">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Okul Yürütme Komisyonu</a:t>
                      </a:r>
                      <a:endParaRPr lang="tr-TR" sz="800" b="0" i="0" u="none" strike="noStrike" dirty="0">
                        <a:solidFill>
                          <a:srgbClr val="000000"/>
                        </a:solidFill>
                        <a:effectLst/>
                        <a:latin typeface="Calibri" panose="020F0502020204030204" pitchFamily="34" charset="0"/>
                      </a:endParaRPr>
                    </a:p>
                  </a:txBody>
                  <a:tcPr marL="5511" marR="5511" marT="55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97107557"/>
                  </a:ext>
                </a:extLst>
              </a:tr>
            </a:tbl>
          </a:graphicData>
        </a:graphic>
      </p:graphicFrame>
    </p:spTree>
    <p:extLst>
      <p:ext uri="{BB962C8B-B14F-4D97-AF65-F5344CB8AC3E}">
        <p14:creationId xmlns:p14="http://schemas.microsoft.com/office/powerpoint/2010/main" val="26775078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xmlns="" id="{5297CC9F-662C-4074-9B86-79BD0CD24B37}"/>
              </a:ext>
            </a:extLst>
          </p:cNvPr>
          <p:cNvSpPr txBox="1"/>
          <p:nvPr/>
        </p:nvSpPr>
        <p:spPr>
          <a:xfrm>
            <a:off x="2681478" y="158234"/>
            <a:ext cx="4576572" cy="369332"/>
          </a:xfrm>
          <a:prstGeom prst="rect">
            <a:avLst/>
          </a:prstGeom>
          <a:noFill/>
        </p:spPr>
        <p:txBody>
          <a:bodyPr wrap="square">
            <a:spAutoFit/>
          </a:bodyPr>
          <a:lstStyle/>
          <a:p>
            <a:r>
              <a:rPr lang="tr-TR" dirty="0"/>
              <a:t>2023 - 2024 EĞİTİM ÖĞRETİM YILI</a:t>
            </a:r>
          </a:p>
        </p:txBody>
      </p:sp>
      <p:sp>
        <p:nvSpPr>
          <p:cNvPr id="5" name="Metin kutusu 4">
            <a:extLst>
              <a:ext uri="{FF2B5EF4-FFF2-40B4-BE49-F238E27FC236}">
                <a16:creationId xmlns:a16="http://schemas.microsoft.com/office/drawing/2014/main" xmlns="" id="{8CAA5396-3325-470F-BBE2-323B7B638880}"/>
              </a:ext>
            </a:extLst>
          </p:cNvPr>
          <p:cNvSpPr txBox="1"/>
          <p:nvPr/>
        </p:nvSpPr>
        <p:spPr>
          <a:xfrm>
            <a:off x="2322576" y="527566"/>
            <a:ext cx="4935474" cy="646331"/>
          </a:xfrm>
          <a:prstGeom prst="rect">
            <a:avLst/>
          </a:prstGeom>
          <a:noFill/>
        </p:spPr>
        <p:txBody>
          <a:bodyPr wrap="square">
            <a:spAutoFit/>
          </a:bodyPr>
          <a:lstStyle/>
          <a:p>
            <a:pPr algn="ctr"/>
            <a:r>
              <a:rPr lang="tr-TR" dirty="0"/>
              <a:t>DİLİMİZİN ZENGİNLİKLERİ PROJESİ İLKOKUL KADEMESİ EYLEM PLANI</a:t>
            </a:r>
          </a:p>
        </p:txBody>
      </p:sp>
      <p:graphicFrame>
        <p:nvGraphicFramePr>
          <p:cNvPr id="7" name="Tablo 6">
            <a:extLst>
              <a:ext uri="{FF2B5EF4-FFF2-40B4-BE49-F238E27FC236}">
                <a16:creationId xmlns:a16="http://schemas.microsoft.com/office/drawing/2014/main" xmlns="" id="{34775FA3-9D3A-45AE-9D8C-376448E70E1F}"/>
              </a:ext>
            </a:extLst>
          </p:cNvPr>
          <p:cNvGraphicFramePr>
            <a:graphicFrameLocks noGrp="1"/>
          </p:cNvGraphicFramePr>
          <p:nvPr>
            <p:extLst>
              <p:ext uri="{D42A27DB-BD31-4B8C-83A1-F6EECF244321}">
                <p14:modId xmlns:p14="http://schemas.microsoft.com/office/powerpoint/2010/main" val="622308172"/>
              </p:ext>
            </p:extLst>
          </p:nvPr>
        </p:nvGraphicFramePr>
        <p:xfrm>
          <a:off x="530352" y="1444752"/>
          <a:ext cx="8302751" cy="5001766"/>
        </p:xfrm>
        <a:graphic>
          <a:graphicData uri="http://schemas.openxmlformats.org/drawingml/2006/table">
            <a:tbl>
              <a:tblPr>
                <a:tableStyleId>{5C22544A-7EE6-4342-B048-85BDC9FD1C3A}</a:tableStyleId>
              </a:tblPr>
              <a:tblGrid>
                <a:gridCol w="694944">
                  <a:extLst>
                    <a:ext uri="{9D8B030D-6E8A-4147-A177-3AD203B41FA5}">
                      <a16:colId xmlns:a16="http://schemas.microsoft.com/office/drawing/2014/main" xmlns="" val="32101652"/>
                    </a:ext>
                  </a:extLst>
                </a:gridCol>
                <a:gridCol w="667512">
                  <a:extLst>
                    <a:ext uri="{9D8B030D-6E8A-4147-A177-3AD203B41FA5}">
                      <a16:colId xmlns:a16="http://schemas.microsoft.com/office/drawing/2014/main" xmlns="" val="855051076"/>
                    </a:ext>
                  </a:extLst>
                </a:gridCol>
                <a:gridCol w="1193525">
                  <a:extLst>
                    <a:ext uri="{9D8B030D-6E8A-4147-A177-3AD203B41FA5}">
                      <a16:colId xmlns:a16="http://schemas.microsoft.com/office/drawing/2014/main" xmlns="" val="4290622637"/>
                    </a:ext>
                  </a:extLst>
                </a:gridCol>
                <a:gridCol w="1113358">
                  <a:extLst>
                    <a:ext uri="{9D8B030D-6E8A-4147-A177-3AD203B41FA5}">
                      <a16:colId xmlns:a16="http://schemas.microsoft.com/office/drawing/2014/main" xmlns="" val="2588772068"/>
                    </a:ext>
                  </a:extLst>
                </a:gridCol>
                <a:gridCol w="1039821">
                  <a:extLst>
                    <a:ext uri="{9D8B030D-6E8A-4147-A177-3AD203B41FA5}">
                      <a16:colId xmlns:a16="http://schemas.microsoft.com/office/drawing/2014/main" xmlns="" val="3598243744"/>
                    </a:ext>
                  </a:extLst>
                </a:gridCol>
                <a:gridCol w="1289304">
                  <a:extLst>
                    <a:ext uri="{9D8B030D-6E8A-4147-A177-3AD203B41FA5}">
                      <a16:colId xmlns:a16="http://schemas.microsoft.com/office/drawing/2014/main" xmlns="" val="2636507418"/>
                    </a:ext>
                  </a:extLst>
                </a:gridCol>
                <a:gridCol w="832104">
                  <a:extLst>
                    <a:ext uri="{9D8B030D-6E8A-4147-A177-3AD203B41FA5}">
                      <a16:colId xmlns:a16="http://schemas.microsoft.com/office/drawing/2014/main" xmlns="" val="1303569507"/>
                    </a:ext>
                  </a:extLst>
                </a:gridCol>
                <a:gridCol w="756453">
                  <a:extLst>
                    <a:ext uri="{9D8B030D-6E8A-4147-A177-3AD203B41FA5}">
                      <a16:colId xmlns:a16="http://schemas.microsoft.com/office/drawing/2014/main" xmlns="" val="2109954264"/>
                    </a:ext>
                  </a:extLst>
                </a:gridCol>
                <a:gridCol w="715730">
                  <a:extLst>
                    <a:ext uri="{9D8B030D-6E8A-4147-A177-3AD203B41FA5}">
                      <a16:colId xmlns:a16="http://schemas.microsoft.com/office/drawing/2014/main" xmlns="" val="3731163194"/>
                    </a:ext>
                  </a:extLst>
                </a:gridCol>
              </a:tblGrid>
              <a:tr h="675874">
                <a:tc>
                  <a:txBody>
                    <a:bodyPr/>
                    <a:lstStyle/>
                    <a:p>
                      <a:pPr algn="ctr" fontAlgn="ctr"/>
                      <a:r>
                        <a:rPr lang="tr-TR" sz="800" b="1" i="0" u="none" strike="noStrike" dirty="0">
                          <a:effectLst/>
                        </a:rPr>
                        <a:t>AYI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i="0" u="none" strike="noStrike" dirty="0">
                          <a:effectLst/>
                        </a:rPr>
                        <a:t>FAALİYET</a:t>
                      </a:r>
                      <a:br>
                        <a:rPr lang="tr-TR" sz="800" b="1" i="0" u="none" strike="noStrike" dirty="0">
                          <a:effectLst/>
                        </a:rPr>
                      </a:br>
                      <a:r>
                        <a:rPr lang="tr-TR" sz="800" b="1" i="0" u="none" strike="noStrike" dirty="0">
                          <a:effectLst/>
                        </a:rPr>
                        <a:t>NUMARASI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gridSpan="2">
                  <a:txBody>
                    <a:bodyPr/>
                    <a:lstStyle/>
                    <a:p>
                      <a:pPr algn="ctr" fontAlgn="ctr"/>
                      <a:r>
                        <a:rPr lang="tr-TR" sz="800" b="1" i="0" u="none" strike="noStrike" dirty="0">
                          <a:effectLst/>
                        </a:rPr>
                        <a:t>FAALİYET ADI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hMerge="1">
                  <a:txBody>
                    <a:bodyPr/>
                    <a:lstStyle/>
                    <a:p>
                      <a:endParaRPr lang="tr-TR"/>
                    </a:p>
                  </a:txBody>
                  <a:tcPr/>
                </a:tc>
                <a:tc>
                  <a:txBody>
                    <a:bodyPr/>
                    <a:lstStyle/>
                    <a:p>
                      <a:pPr algn="ctr" fontAlgn="ctr"/>
                      <a:r>
                        <a:rPr lang="tr-TR" sz="800" b="1" i="0" u="none" strike="noStrike" dirty="0">
                          <a:effectLst/>
                        </a:rPr>
                        <a:t>FAALİYETİN</a:t>
                      </a:r>
                      <a:br>
                        <a:rPr lang="tr-TR" sz="800" b="1" i="0" u="none" strike="noStrike" dirty="0">
                          <a:effectLst/>
                        </a:rPr>
                      </a:br>
                      <a:r>
                        <a:rPr lang="tr-TR" sz="800" b="1" i="0" u="none" strike="noStrike" dirty="0">
                          <a:effectLst/>
                        </a:rPr>
                        <a:t>HEDEF</a:t>
                      </a:r>
                      <a:br>
                        <a:rPr lang="tr-TR" sz="800" b="1" i="0" u="none" strike="noStrike" dirty="0">
                          <a:effectLst/>
                        </a:rPr>
                      </a:br>
                      <a:r>
                        <a:rPr lang="tr-TR" sz="800" b="1" i="0" u="none" strike="noStrike" dirty="0">
                          <a:effectLst/>
                        </a:rPr>
                        <a:t>KİTLESİ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i="0" u="none" strike="noStrike" dirty="0">
                          <a:effectLst/>
                        </a:rPr>
                        <a:t>FAALİYET ADIMLARI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i="0" u="none" strike="noStrike" dirty="0">
                          <a:effectLst/>
                        </a:rPr>
                        <a:t>BAŞLANGIÇ TARİHİ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i="0" u="none" strike="noStrike" dirty="0">
                          <a:effectLst/>
                        </a:rPr>
                        <a:t>BİTİŞ TARİHİ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i="0" u="none" strike="noStrike" dirty="0">
                          <a:effectLst/>
                        </a:rPr>
                        <a:t>SORUMLU BİRİM/KİŞİ</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extLst>
                  <a:ext uri="{0D108BD9-81ED-4DB2-BD59-A6C34878D82A}">
                    <a16:rowId xmlns:a16="http://schemas.microsoft.com/office/drawing/2014/main" xmlns="" val="1468182813"/>
                  </a:ext>
                </a:extLst>
              </a:tr>
              <a:tr h="360585">
                <a:tc rowSpan="9">
                  <a:txBody>
                    <a:bodyPr/>
                    <a:lstStyle/>
                    <a:p>
                      <a:pPr algn="ctr" fontAlgn="ctr"/>
                      <a:r>
                        <a:rPr lang="tr-TR" sz="800" b="0" u="none" strike="noStrike">
                          <a:effectLst/>
                        </a:rPr>
                        <a:t>KASIM</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b="0" u="none" strike="noStrike">
                          <a:effectLst/>
                        </a:rPr>
                        <a:t>1</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2">
                  <a:txBody>
                    <a:bodyPr/>
                    <a:lstStyle/>
                    <a:p>
                      <a:pPr algn="ctr" fontAlgn="ctr"/>
                      <a:r>
                        <a:rPr lang="tr-TR" sz="800" b="0" u="none" strike="noStrike">
                          <a:effectLst/>
                        </a:rPr>
                        <a:t>TANITIM VE DUYURU YAPILMASI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hMerge="1">
                  <a:txBody>
                    <a:bodyPr/>
                    <a:lstStyle/>
                    <a:p>
                      <a:endParaRPr lang="tr-TR"/>
                    </a:p>
                  </a:txBody>
                  <a:tcPr/>
                </a:tc>
                <a:tc rowSpan="3">
                  <a:txBody>
                    <a:bodyPr/>
                    <a:lstStyle/>
                    <a:p>
                      <a:pPr algn="ctr" fontAlgn="ctr"/>
                      <a:r>
                        <a:rPr lang="tr-TR" sz="800" b="0" u="none" strike="noStrike">
                          <a:effectLst/>
                        </a:rPr>
                        <a:t>Öğrenciler, Öğretmenler, Eğitim Kurumu Yöneticileri ve Veliler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1.1. Tanıtım etkinliği yapılır.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1.11.2023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1.11.2023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b="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34517944"/>
                  </a:ext>
                </a:extLst>
              </a:tr>
              <a:tr h="509159">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b="0" u="none" strike="noStrike">
                          <a:effectLst/>
                        </a:rPr>
                        <a:t>1.2. Bakanlığımıza ait mecralarda proje ile ilgili haberler paylaşılır.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1.11.2023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2.11.2023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555640843"/>
                  </a:ext>
                </a:extLst>
              </a:tr>
              <a:tr h="1009305">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b="0" u="none" strike="noStrike">
                          <a:effectLst/>
                        </a:rPr>
                        <a:t>1.3. Proje uygulama kılavuzu ve eylem planları resmî yazı ile il millî eğitim müdürlüklerine gönderilir.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2.11.2023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2.11.2023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728081564"/>
                  </a:ext>
                </a:extLst>
              </a:tr>
              <a:tr h="342444">
                <a:tc vMerge="1">
                  <a:txBody>
                    <a:bodyPr/>
                    <a:lstStyle/>
                    <a:p>
                      <a:endParaRPr lang="tr-TR"/>
                    </a:p>
                  </a:txBody>
                  <a:tcPr/>
                </a:tc>
                <a:tc rowSpan="3">
                  <a:txBody>
                    <a:bodyPr/>
                    <a:lstStyle/>
                    <a:p>
                      <a:pPr algn="ctr" fontAlgn="ctr"/>
                      <a:r>
                        <a:rPr lang="tr-TR" sz="800" b="0" u="none" strike="noStrike">
                          <a:effectLst/>
                        </a:rPr>
                        <a:t>2</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2">
                  <a:txBody>
                    <a:bodyPr/>
                    <a:lstStyle/>
                    <a:p>
                      <a:pPr algn="ctr" fontAlgn="ctr"/>
                      <a:r>
                        <a:rPr lang="tr-TR" sz="800" b="0" u="none" strike="noStrike">
                          <a:effectLst/>
                        </a:rPr>
                        <a:t>KOMİSYONLARIN KURULMASI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hMerge="1">
                  <a:txBody>
                    <a:bodyPr/>
                    <a:lstStyle/>
                    <a:p>
                      <a:endParaRPr lang="tr-TR"/>
                    </a:p>
                  </a:txBody>
                  <a:tcPr/>
                </a:tc>
                <a:tc rowSpan="3">
                  <a:txBody>
                    <a:bodyPr/>
                    <a:lstStyle/>
                    <a:p>
                      <a:pPr algn="ctr" fontAlgn="ctr"/>
                      <a:r>
                        <a:rPr lang="tr-TR" sz="800" b="0" u="none" strike="noStrike">
                          <a:effectLst/>
                        </a:rPr>
                        <a:t>İl/İlçe Millî Eğitim ve Okul Müdürlükleri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2.1. İl Yürütme Komisyonu kurulur.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6.11.2023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10.11.2023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b="0" u="none" strike="noStrike">
                          <a:effectLst/>
                        </a:rPr>
                        <a:t>İl/İlçe Millî Eğitim ve Okul Müdürlükleri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87011306"/>
                  </a:ext>
                </a:extLst>
              </a:tr>
              <a:tr h="342444">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b="0" u="none" strike="noStrike">
                          <a:effectLst/>
                        </a:rPr>
                        <a:t>2.2. İlçe Yürütme Komisyonu kurulur.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6.11.2023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10.11.2023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597579046"/>
                  </a:ext>
                </a:extLst>
              </a:tr>
              <a:tr h="342444">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b="0" u="none" strike="noStrike">
                          <a:effectLst/>
                        </a:rPr>
                        <a:t>2.3. Okul Yürütme Komisyonu kurulur.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6.11.2023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10.11.2023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950824446"/>
                  </a:ext>
                </a:extLst>
              </a:tr>
              <a:tr h="509159">
                <a:tc vMerge="1">
                  <a:txBody>
                    <a:bodyPr/>
                    <a:lstStyle/>
                    <a:p>
                      <a:endParaRPr lang="tr-TR"/>
                    </a:p>
                  </a:txBody>
                  <a:tcPr/>
                </a:tc>
                <a:tc rowSpan="3">
                  <a:txBody>
                    <a:bodyPr/>
                    <a:lstStyle/>
                    <a:p>
                      <a:pPr algn="ctr" fontAlgn="ctr"/>
                      <a:r>
                        <a:rPr lang="tr-TR" sz="800" b="0" u="none" strike="noStrike">
                          <a:effectLst/>
                        </a:rPr>
                        <a:t>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1000" b="1" u="none" strike="noStrike" dirty="0">
                          <a:effectLst/>
                        </a:rPr>
                        <a:t>****</a:t>
                      </a:r>
                    </a:p>
                    <a:p>
                      <a:pPr algn="ctr" fontAlgn="ctr"/>
                      <a:r>
                        <a:rPr lang="tr-TR" sz="1000" b="1" u="none" strike="noStrike" dirty="0">
                          <a:effectLst/>
                        </a:rPr>
                        <a:t> RESİMLİ SÖZLÜK OKUMALARI </a:t>
                      </a:r>
                    </a:p>
                    <a:p>
                      <a:pPr algn="ctr" fontAlgn="ctr"/>
                      <a:r>
                        <a:rPr lang="tr-TR" sz="1000" b="1" u="none" strike="noStrike" dirty="0">
                          <a:effectLst/>
                        </a:rPr>
                        <a:t>****</a:t>
                      </a:r>
                      <a:endParaRPr lang="tr-TR" sz="10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pPr algn="ctr" fontAlgn="ctr"/>
                      <a:r>
                        <a:rPr lang="tr-TR" sz="800" b="0" u="none" strike="noStrike" dirty="0">
                          <a:effectLst/>
                        </a:rPr>
                        <a:t>KLASİK ESER OKUMALARI*</a:t>
                      </a:r>
                      <a:br>
                        <a:rPr lang="tr-TR" sz="800" b="0" u="none" strike="noStrike" dirty="0">
                          <a:effectLst/>
                        </a:rPr>
                      </a:br>
                      <a:endParaRPr lang="tr-TR" sz="8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b="0" u="none" strike="noStrike">
                          <a:effectLst/>
                        </a:rPr>
                        <a:t>İlkokul Öğrencileri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3.1. Tüm sınıflarda "Bilen Oturur Etkinliği" yapılır. (bk. Ek 5)</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20.11.2023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24.11.2023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97678526"/>
                  </a:ext>
                </a:extLst>
              </a:tr>
              <a:tr h="401193">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b="0" u="none" strike="noStrike">
                          <a:effectLst/>
                        </a:rPr>
                        <a:t>3.2. Tüm sınıflarda "Pano Çalışmaları" yapılır.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27.11.2023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30.11.2023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99929999"/>
                  </a:ext>
                </a:extLst>
              </a:tr>
              <a:tr h="509159">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b="0" u="none" strike="noStrike">
                          <a:effectLst/>
                        </a:rPr>
                        <a:t>3.3. İl geneli "Sözlük Tasarım Yarışması" yapılır.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6.11.2023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a:effectLst/>
                        </a:rPr>
                        <a:t>30.11.2023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u="none" strike="noStrike" dirty="0">
                          <a:effectLst/>
                        </a:rPr>
                        <a:t>İl Yürütme Komisyonu</a:t>
                      </a:r>
                      <a:br>
                        <a:rPr lang="tr-TR" sz="800" b="0" u="none" strike="noStrike" dirty="0">
                          <a:effectLst/>
                        </a:rPr>
                      </a:br>
                      <a:endParaRPr lang="tr-TR" sz="8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3068575"/>
                  </a:ext>
                </a:extLst>
              </a:tr>
            </a:tbl>
          </a:graphicData>
        </a:graphic>
      </p:graphicFrame>
    </p:spTree>
    <p:extLst>
      <p:ext uri="{BB962C8B-B14F-4D97-AF65-F5344CB8AC3E}">
        <p14:creationId xmlns:p14="http://schemas.microsoft.com/office/powerpoint/2010/main" val="1393451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8F0C497A-C72F-4B9D-974A-EADACDF76914}"/>
              </a:ext>
            </a:extLst>
          </p:cNvPr>
          <p:cNvGraphicFramePr>
            <a:graphicFrameLocks noGrp="1"/>
          </p:cNvGraphicFramePr>
          <p:nvPr>
            <p:extLst>
              <p:ext uri="{D42A27DB-BD31-4B8C-83A1-F6EECF244321}">
                <p14:modId xmlns:p14="http://schemas.microsoft.com/office/powerpoint/2010/main" val="2594107256"/>
              </p:ext>
            </p:extLst>
          </p:nvPr>
        </p:nvGraphicFramePr>
        <p:xfrm>
          <a:off x="356616" y="512064"/>
          <a:ext cx="8330182" cy="5996786"/>
        </p:xfrm>
        <a:graphic>
          <a:graphicData uri="http://schemas.openxmlformats.org/drawingml/2006/table">
            <a:tbl>
              <a:tblPr>
                <a:tableStyleId>{5C22544A-7EE6-4342-B048-85BDC9FD1C3A}</a:tableStyleId>
              </a:tblPr>
              <a:tblGrid>
                <a:gridCol w="496501">
                  <a:extLst>
                    <a:ext uri="{9D8B030D-6E8A-4147-A177-3AD203B41FA5}">
                      <a16:colId xmlns:a16="http://schemas.microsoft.com/office/drawing/2014/main" xmlns="" val="879093273"/>
                    </a:ext>
                  </a:extLst>
                </a:gridCol>
                <a:gridCol w="294090">
                  <a:extLst>
                    <a:ext uri="{9D8B030D-6E8A-4147-A177-3AD203B41FA5}">
                      <a16:colId xmlns:a16="http://schemas.microsoft.com/office/drawing/2014/main" xmlns="" val="952572646"/>
                    </a:ext>
                  </a:extLst>
                </a:gridCol>
                <a:gridCol w="1363090">
                  <a:extLst>
                    <a:ext uri="{9D8B030D-6E8A-4147-A177-3AD203B41FA5}">
                      <a16:colId xmlns:a16="http://schemas.microsoft.com/office/drawing/2014/main" xmlns="" val="443960191"/>
                    </a:ext>
                  </a:extLst>
                </a:gridCol>
                <a:gridCol w="1363090">
                  <a:extLst>
                    <a:ext uri="{9D8B030D-6E8A-4147-A177-3AD203B41FA5}">
                      <a16:colId xmlns:a16="http://schemas.microsoft.com/office/drawing/2014/main" xmlns="" val="3557688994"/>
                    </a:ext>
                  </a:extLst>
                </a:gridCol>
                <a:gridCol w="517974">
                  <a:extLst>
                    <a:ext uri="{9D8B030D-6E8A-4147-A177-3AD203B41FA5}">
                      <a16:colId xmlns:a16="http://schemas.microsoft.com/office/drawing/2014/main" xmlns="" val="1884973206"/>
                    </a:ext>
                  </a:extLst>
                </a:gridCol>
                <a:gridCol w="1616247">
                  <a:extLst>
                    <a:ext uri="{9D8B030D-6E8A-4147-A177-3AD203B41FA5}">
                      <a16:colId xmlns:a16="http://schemas.microsoft.com/office/drawing/2014/main" xmlns="" val="4052460380"/>
                    </a:ext>
                  </a:extLst>
                </a:gridCol>
                <a:gridCol w="941832">
                  <a:extLst>
                    <a:ext uri="{9D8B030D-6E8A-4147-A177-3AD203B41FA5}">
                      <a16:colId xmlns:a16="http://schemas.microsoft.com/office/drawing/2014/main" xmlns="" val="169088512"/>
                    </a:ext>
                  </a:extLst>
                </a:gridCol>
                <a:gridCol w="863277">
                  <a:extLst>
                    <a:ext uri="{9D8B030D-6E8A-4147-A177-3AD203B41FA5}">
                      <a16:colId xmlns:a16="http://schemas.microsoft.com/office/drawing/2014/main" xmlns="" val="1551969375"/>
                    </a:ext>
                  </a:extLst>
                </a:gridCol>
                <a:gridCol w="874081">
                  <a:extLst>
                    <a:ext uri="{9D8B030D-6E8A-4147-A177-3AD203B41FA5}">
                      <a16:colId xmlns:a16="http://schemas.microsoft.com/office/drawing/2014/main" xmlns="" val="3453671642"/>
                    </a:ext>
                  </a:extLst>
                </a:gridCol>
              </a:tblGrid>
              <a:tr h="921056">
                <a:tc rowSpan="13">
                  <a:txBody>
                    <a:bodyPr/>
                    <a:lstStyle/>
                    <a:p>
                      <a:pPr algn="ctr" fontAlgn="ctr"/>
                      <a:r>
                        <a:rPr lang="tr-TR" sz="900" u="none" strike="noStrike">
                          <a:effectLst/>
                        </a:rPr>
                        <a:t>ARALIK</a:t>
                      </a:r>
                      <a:endParaRPr lang="tr-TR" sz="9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900" u="none" strike="noStrike">
                          <a:effectLst/>
                        </a:rPr>
                        <a:t>4</a:t>
                      </a:r>
                      <a:endParaRPr lang="tr-TR" sz="9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fontAlgn="ctr"/>
                      <a:r>
                        <a:rPr lang="tr-TR" sz="900" b="1" u="none" strike="noStrike" dirty="0">
                          <a:effectLst/>
                        </a:rPr>
                        <a:t>****</a:t>
                      </a:r>
                    </a:p>
                    <a:p>
                      <a:pPr algn="ctr" fontAlgn="ctr"/>
                      <a:r>
                        <a:rPr lang="tr-TR" sz="900" b="1" u="none" strike="noStrike" dirty="0">
                          <a:effectLst/>
                        </a:rPr>
                        <a:t> RESİMLİ SÖZLÜK OKUMALARI </a:t>
                      </a:r>
                    </a:p>
                    <a:p>
                      <a:pPr algn="ctr" fontAlgn="ctr"/>
                      <a:r>
                        <a:rPr lang="tr-TR" sz="900" b="1" u="none" strike="noStrike" dirty="0">
                          <a:effectLst/>
                        </a:rPr>
                        <a:t>****</a:t>
                      </a:r>
                      <a:endParaRPr lang="tr-TR" sz="900" b="0" i="0" u="none" strike="noStrike" dirty="0">
                        <a:solidFill>
                          <a:srgbClr val="000000"/>
                        </a:solidFill>
                        <a:effectLst/>
                        <a:latin typeface="Calibri" panose="020F0502020204030204" pitchFamily="34" charset="0"/>
                      </a:endParaRPr>
                    </a:p>
                    <a:p>
                      <a:pPr algn="ctr" fontAlgn="ctr"/>
                      <a:endParaRPr lang="tr-TR" sz="9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8">
                  <a:txBody>
                    <a:bodyPr/>
                    <a:lstStyle/>
                    <a:p>
                      <a:pPr algn="ctr" fontAlgn="ctr"/>
                      <a:r>
                        <a:rPr lang="tr-TR" sz="900" u="none" strike="noStrike">
                          <a:effectLst/>
                        </a:rPr>
                        <a:t>ÇOCUK ŞİİRLERİ  OKUMALARI**</a:t>
                      </a:r>
                      <a:endParaRPr lang="tr-TR" sz="9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900" u="none" strike="noStrike">
                          <a:effectLst/>
                        </a:rPr>
                        <a:t>İlkokul Öğrencileri</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4.1. Faaliyet duyurulur.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İl Yürütme Komisyonu</a:t>
                      </a:r>
                      <a:br>
                        <a:rPr lang="tr-TR" sz="900" u="none" strike="noStrike">
                          <a:effectLst/>
                        </a:rPr>
                      </a:br>
                      <a:r>
                        <a:rPr lang="tr-TR" sz="900" u="none" strike="noStrike">
                          <a:effectLst/>
                        </a:rPr>
                        <a:t>İlçe Yürütme Komisyonu</a:t>
                      </a:r>
                      <a:br>
                        <a:rPr lang="tr-TR" sz="900" u="none" strike="noStrike">
                          <a:effectLst/>
                        </a:rPr>
                      </a:br>
                      <a:r>
                        <a:rPr lang="tr-TR" sz="900" u="none" strike="noStrike">
                          <a:effectLst/>
                        </a:rPr>
                        <a:t>Okul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41103289"/>
                  </a:ext>
                </a:extLst>
              </a:tr>
              <a:tr h="493587">
                <a:tc vMerge="1">
                  <a:txBody>
                    <a:bodyPr/>
                    <a:lstStyle/>
                    <a:p>
                      <a:endParaRPr lang="tr-TR"/>
                    </a:p>
                  </a:txBody>
                  <a:tcPr/>
                </a:tc>
                <a:tc vMerge="1">
                  <a:txBody>
                    <a:bodyPr/>
                    <a:lstStyle/>
                    <a:p>
                      <a:endParaRPr lang="tr-TR"/>
                    </a:p>
                  </a:txBody>
                  <a:tcPr/>
                </a:tc>
                <a:tc vMerge="1">
                  <a:txBody>
                    <a:bodyPr/>
                    <a:lstStyle/>
                    <a:p>
                      <a:pPr algn="ctr" fontAlgn="ctr"/>
                      <a:r>
                        <a:rPr lang="tr-TR" sz="700" u="none" strike="noStrike">
                          <a:effectLst/>
                        </a:rPr>
                        <a:t> </a:t>
                      </a:r>
                      <a:endParaRPr lang="tr-TR" sz="700" b="1" i="0" u="none" strike="noStrike">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4.2. Okunan şiirlerden seçilen bilinmeyen kelimeler  öğrencilerle paylaşılır.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Okul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42074329"/>
                  </a:ext>
                </a:extLst>
              </a:tr>
              <a:tr h="768917">
                <a:tc vMerge="1">
                  <a:txBody>
                    <a:bodyPr/>
                    <a:lstStyle/>
                    <a:p>
                      <a:endParaRPr lang="tr-TR"/>
                    </a:p>
                  </a:txBody>
                  <a:tcPr/>
                </a:tc>
                <a:tc vMerge="1">
                  <a:txBody>
                    <a:bodyPr/>
                    <a:lstStyle/>
                    <a:p>
                      <a:endParaRPr lang="tr-TR"/>
                    </a:p>
                  </a:txBody>
                  <a:tcPr/>
                </a:tc>
                <a:tc vMerge="1">
                  <a:txBody>
                    <a:bodyPr/>
                    <a:lstStyle/>
                    <a:p>
                      <a:pPr algn="ctr" fontAlgn="ctr"/>
                      <a:r>
                        <a:rPr lang="tr-TR" sz="700" u="none" strike="noStrike">
                          <a:effectLst/>
                        </a:rPr>
                        <a:t> </a:t>
                      </a:r>
                      <a:endParaRPr lang="tr-TR" sz="700" b="1" i="0" u="none" strike="noStrike">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4.3. Öğrencilerden bu bilinmeyen kelimelerden  seçilecek en az üç kelimenin yer alacağı anlamlı bir cümle ve afiş oluşturması istenir.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Okul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04906236"/>
                  </a:ext>
                </a:extLst>
              </a:tr>
              <a:tr h="329057">
                <a:tc vMerge="1">
                  <a:txBody>
                    <a:bodyPr/>
                    <a:lstStyle/>
                    <a:p>
                      <a:endParaRPr lang="tr-TR"/>
                    </a:p>
                  </a:txBody>
                  <a:tcPr/>
                </a:tc>
                <a:tc vMerge="1">
                  <a:txBody>
                    <a:bodyPr/>
                    <a:lstStyle/>
                    <a:p>
                      <a:endParaRPr lang="tr-TR"/>
                    </a:p>
                  </a:txBody>
                  <a:tcPr/>
                </a:tc>
                <a:tc vMerge="1">
                  <a:txBody>
                    <a:bodyPr/>
                    <a:lstStyle/>
                    <a:p>
                      <a:pPr algn="ctr" fontAlgn="ctr"/>
                      <a:r>
                        <a:rPr lang="tr-TR" sz="700" u="none" strike="noStrike">
                          <a:effectLst/>
                        </a:rPr>
                        <a:t> </a:t>
                      </a:r>
                      <a:endParaRPr lang="tr-TR" sz="700" b="1" i="0" u="none" strike="noStrike">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4.4. Her sınıf için sınıfın en iyi cümlesi/afişi seçilir.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Okul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9399371"/>
                  </a:ext>
                </a:extLst>
              </a:tr>
              <a:tr h="464641">
                <a:tc vMerge="1">
                  <a:txBody>
                    <a:bodyPr/>
                    <a:lstStyle/>
                    <a:p>
                      <a:endParaRPr lang="tr-TR"/>
                    </a:p>
                  </a:txBody>
                  <a:tcPr/>
                </a:tc>
                <a:tc vMerge="1">
                  <a:txBody>
                    <a:bodyPr/>
                    <a:lstStyle/>
                    <a:p>
                      <a:endParaRPr lang="tr-TR"/>
                    </a:p>
                  </a:txBody>
                  <a:tcPr/>
                </a:tc>
                <a:tc vMerge="1">
                  <a:txBody>
                    <a:bodyPr/>
                    <a:lstStyle/>
                    <a:p>
                      <a:pPr algn="ctr" fontAlgn="ctr"/>
                      <a:r>
                        <a:rPr lang="tr-TR" sz="700" u="none" strike="noStrike">
                          <a:effectLst/>
                        </a:rPr>
                        <a:t> </a:t>
                      </a:r>
                      <a:endParaRPr lang="tr-TR" sz="700" b="1" i="0" u="none" strike="noStrike">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4.5. Sınıfların en iyi cümleleri arasından okulun en iyi cümlesi/afişi seçilir.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12.12.2023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13.12.2023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Okul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57185502"/>
                  </a:ext>
                </a:extLst>
              </a:tr>
              <a:tr h="768917">
                <a:tc vMerge="1">
                  <a:txBody>
                    <a:bodyPr/>
                    <a:lstStyle/>
                    <a:p>
                      <a:endParaRPr lang="tr-TR"/>
                    </a:p>
                  </a:txBody>
                  <a:tcPr/>
                </a:tc>
                <a:tc vMerge="1">
                  <a:txBody>
                    <a:bodyPr/>
                    <a:lstStyle/>
                    <a:p>
                      <a:endParaRPr lang="tr-TR"/>
                    </a:p>
                  </a:txBody>
                  <a:tcPr/>
                </a:tc>
                <a:tc vMerge="1">
                  <a:txBody>
                    <a:bodyPr/>
                    <a:lstStyle/>
                    <a:p>
                      <a:pPr algn="ctr" fontAlgn="ctr"/>
                      <a:r>
                        <a:rPr lang="tr-TR" sz="700" u="none" strike="noStrike">
                          <a:effectLst/>
                        </a:rPr>
                        <a:t> </a:t>
                      </a:r>
                      <a:endParaRPr lang="tr-TR" sz="700" b="1" i="0" u="none" strike="noStrike">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4.6. Okulların en iyi cümleleri ilçe millî eğitim müdürlüklerine gönderilir ve ilçenin en iyi cümlesi/afişi seçilir.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13.12.2023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15.12.2023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İlçe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01568479"/>
                  </a:ext>
                </a:extLst>
              </a:tr>
              <a:tr h="616779">
                <a:tc vMerge="1">
                  <a:txBody>
                    <a:bodyPr/>
                    <a:lstStyle/>
                    <a:p>
                      <a:endParaRPr lang="tr-TR"/>
                    </a:p>
                  </a:txBody>
                  <a:tcPr/>
                </a:tc>
                <a:tc vMerge="1">
                  <a:txBody>
                    <a:bodyPr/>
                    <a:lstStyle/>
                    <a:p>
                      <a:endParaRPr lang="tr-TR"/>
                    </a:p>
                  </a:txBody>
                  <a:tcPr/>
                </a:tc>
                <a:tc vMerge="1">
                  <a:txBody>
                    <a:bodyPr/>
                    <a:lstStyle/>
                    <a:p>
                      <a:pPr algn="ctr" fontAlgn="ctr"/>
                      <a:r>
                        <a:rPr lang="tr-TR" sz="700" u="none" strike="noStrike">
                          <a:effectLst/>
                        </a:rPr>
                        <a:t> </a:t>
                      </a:r>
                      <a:endParaRPr lang="tr-TR" sz="700" b="1" i="0" u="none" strike="noStrike">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4.7. İlçelerin en iyi cümleleri il millî eğitim müdürlüklerine gönderilir ve ilin en iyi cümlesi/afişi seçilir.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18.12.2023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19.12.2023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İl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09263202"/>
                  </a:ext>
                </a:extLst>
              </a:tr>
              <a:tr h="464641">
                <a:tc vMerge="1">
                  <a:txBody>
                    <a:bodyPr/>
                    <a:lstStyle/>
                    <a:p>
                      <a:endParaRPr lang="tr-TR"/>
                    </a:p>
                  </a:txBody>
                  <a:tcPr/>
                </a:tc>
                <a:tc vMerge="1">
                  <a:txBody>
                    <a:bodyPr/>
                    <a:lstStyle/>
                    <a:p>
                      <a:endParaRPr lang="tr-TR"/>
                    </a:p>
                  </a:txBody>
                  <a:tcPr/>
                </a:tc>
                <a:tc vMerge="1">
                  <a:txBody>
                    <a:bodyPr/>
                    <a:lstStyle/>
                    <a:p>
                      <a:pPr algn="ctr"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4.8. 4.8. İlin en iyi cümleleri/afişleri  sergilenir ve il birincisi ödüllendirilir.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20.12.2023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27.12.2023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İl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03434357"/>
                  </a:ext>
                </a:extLst>
              </a:tr>
              <a:tr h="312502">
                <a:tc vMerge="1">
                  <a:txBody>
                    <a:bodyPr/>
                    <a:lstStyle/>
                    <a:p>
                      <a:endParaRPr lang="tr-TR"/>
                    </a:p>
                  </a:txBody>
                  <a:tcPr/>
                </a:tc>
                <a:tc rowSpan="5">
                  <a:txBody>
                    <a:bodyPr/>
                    <a:lstStyle/>
                    <a:p>
                      <a:pPr algn="ctr" fontAlgn="ctr"/>
                      <a:r>
                        <a:rPr lang="tr-TR" sz="900" u="none" strike="noStrike">
                          <a:effectLst/>
                        </a:rPr>
                        <a:t>5</a:t>
                      </a:r>
                      <a:endParaRPr lang="tr-TR" sz="9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r>
                        <a:rPr lang="tr-TR" sz="900" u="none" strike="noStrike" dirty="0">
                          <a:effectLst/>
                        </a:rPr>
                        <a:t> </a:t>
                      </a:r>
                      <a:endParaRPr lang="tr-TR" sz="9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900" u="none" strike="noStrike">
                          <a:effectLst/>
                        </a:rPr>
                        <a:t>ANAHTAR KELİMELERLE HİKÂYE ANLATMA YARIŞMASI</a:t>
                      </a:r>
                      <a:br>
                        <a:rPr lang="tr-TR" sz="900" u="none" strike="noStrike">
                          <a:effectLst/>
                        </a:rPr>
                      </a:br>
                      <a:endParaRPr lang="tr-TR" sz="9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900" u="none" strike="noStrike">
                          <a:effectLst/>
                        </a:rPr>
                        <a:t>İlkokul Öğrencileri</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5.1. Yarışma şartnamesi hazırlanır.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4.12.2023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8.12.2023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900" u="none" strike="noStrike">
                          <a:effectLst/>
                        </a:rPr>
                        <a:t>Okul Yürütme Komisyonu</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35471152"/>
                  </a:ext>
                </a:extLst>
              </a:tr>
              <a:tr h="164528">
                <a:tc vMerge="1">
                  <a:txBody>
                    <a:bodyPr/>
                    <a:lstStyle/>
                    <a:p>
                      <a:endParaRPr lang="tr-TR"/>
                    </a:p>
                  </a:txBody>
                  <a:tcPr/>
                </a:tc>
                <a:tc vMerge="1">
                  <a:txBody>
                    <a:bodyPr/>
                    <a:lstStyle/>
                    <a:p>
                      <a:endParaRPr lang="tr-TR"/>
                    </a:p>
                  </a:txBody>
                  <a:tcPr/>
                </a:tc>
                <a:tc vMerge="1">
                  <a:txBody>
                    <a:bodyPr/>
                    <a:lstStyle/>
                    <a:p>
                      <a:pPr algn="ctr" fontAlgn="ctr"/>
                      <a:r>
                        <a:rPr lang="tr-TR" sz="900" u="none" strike="noStrike" dirty="0">
                          <a:effectLst/>
                        </a:rPr>
                        <a:t> </a:t>
                      </a:r>
                      <a:endParaRPr lang="tr-TR" sz="9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5.2. Yarışma duyurulur.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11.12.2023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050428950"/>
                  </a:ext>
                </a:extLst>
              </a:tr>
              <a:tr h="164528">
                <a:tc vMerge="1">
                  <a:txBody>
                    <a:bodyPr/>
                    <a:lstStyle/>
                    <a:p>
                      <a:endParaRPr lang="tr-TR"/>
                    </a:p>
                  </a:txBody>
                  <a:tcPr/>
                </a:tc>
                <a:tc vMerge="1">
                  <a:txBody>
                    <a:bodyPr/>
                    <a:lstStyle/>
                    <a:p>
                      <a:endParaRPr lang="tr-TR"/>
                    </a:p>
                  </a:txBody>
                  <a:tcPr/>
                </a:tc>
                <a:tc vMerge="1">
                  <a:txBody>
                    <a:bodyPr/>
                    <a:lstStyle/>
                    <a:p>
                      <a:pPr algn="ctr" fontAlgn="ctr"/>
                      <a:r>
                        <a:rPr lang="tr-TR" sz="900" u="none" strike="noStrike" dirty="0">
                          <a:effectLst/>
                        </a:rPr>
                        <a:t> </a:t>
                      </a:r>
                      <a:endParaRPr lang="tr-TR" sz="9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5.3. Yarışma ortamı hazırlanır.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18.12.2023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22.12.2023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271948800"/>
                  </a:ext>
                </a:extLst>
              </a:tr>
              <a:tr h="164528">
                <a:tc vMerge="1">
                  <a:txBody>
                    <a:bodyPr/>
                    <a:lstStyle/>
                    <a:p>
                      <a:endParaRPr lang="tr-TR"/>
                    </a:p>
                  </a:txBody>
                  <a:tcPr/>
                </a:tc>
                <a:tc vMerge="1">
                  <a:txBody>
                    <a:bodyPr/>
                    <a:lstStyle/>
                    <a:p>
                      <a:endParaRPr lang="tr-TR"/>
                    </a:p>
                  </a:txBody>
                  <a:tcPr/>
                </a:tc>
                <a:tc vMerge="1">
                  <a:txBody>
                    <a:bodyPr/>
                    <a:lstStyle/>
                    <a:p>
                      <a:pPr algn="ctr" fontAlgn="ctr"/>
                      <a:r>
                        <a:rPr lang="tr-TR" sz="900" u="none" strike="noStrike" dirty="0">
                          <a:effectLst/>
                        </a:rPr>
                        <a:t> </a:t>
                      </a:r>
                      <a:endParaRPr lang="tr-TR" sz="9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5.4. Yarışma gerçekleştirilir.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23.12.2023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23.12.2023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697706101"/>
                  </a:ext>
                </a:extLst>
              </a:tr>
              <a:tr h="172756">
                <a:tc vMerge="1">
                  <a:txBody>
                    <a:bodyPr/>
                    <a:lstStyle/>
                    <a:p>
                      <a:endParaRPr lang="tr-TR"/>
                    </a:p>
                  </a:txBody>
                  <a:tcPr/>
                </a:tc>
                <a:tc vMerge="1">
                  <a:txBody>
                    <a:bodyPr/>
                    <a:lstStyle/>
                    <a:p>
                      <a:endParaRPr lang="tr-TR"/>
                    </a:p>
                  </a:txBody>
                  <a:tcPr/>
                </a:tc>
                <a:tc vMerge="1">
                  <a:txBody>
                    <a:bodyPr/>
                    <a:lstStyle/>
                    <a:p>
                      <a:pPr algn="ctr" fontAlgn="ctr"/>
                      <a:r>
                        <a:rPr lang="tr-TR" sz="900" u="none" strike="noStrike" dirty="0">
                          <a:effectLst/>
                        </a:rPr>
                        <a:t> </a:t>
                      </a:r>
                      <a:endParaRPr lang="tr-TR" sz="9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900" u="none" strike="noStrike">
                          <a:effectLst/>
                        </a:rPr>
                        <a:t>5.5. Sonuçlar açıklanır.</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a:effectLst/>
                        </a:rPr>
                        <a:t>23.12.2023</a:t>
                      </a:r>
                      <a:endParaRPr lang="tr-TR" sz="9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900" u="none" strike="noStrike" dirty="0">
                          <a:effectLst/>
                        </a:rPr>
                        <a:t>23.12.2023</a:t>
                      </a:r>
                      <a:endParaRPr lang="tr-TR" sz="9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982756588"/>
                  </a:ext>
                </a:extLst>
              </a:tr>
            </a:tbl>
          </a:graphicData>
        </a:graphic>
      </p:graphicFrame>
    </p:spTree>
    <p:extLst>
      <p:ext uri="{BB962C8B-B14F-4D97-AF65-F5344CB8AC3E}">
        <p14:creationId xmlns:p14="http://schemas.microsoft.com/office/powerpoint/2010/main" val="422517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836712"/>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Bu sayede öğrencilerimiz dilimizin seçkin ve özgün eserlerini tanıyacak, eserlerimizde geçen sözcüklerin derinliklerini (çeşitli anlamlarını) öğrenecek; milletimizin kültürünü, birikimini, düşünce dünyasını ve hayat tarzını söz varlığımızın içinde yeniden keşfedecektir. </a:t>
            </a:r>
          </a:p>
        </p:txBody>
      </p:sp>
    </p:spTree>
    <p:extLst>
      <p:ext uri="{BB962C8B-B14F-4D97-AF65-F5344CB8AC3E}">
        <p14:creationId xmlns:p14="http://schemas.microsoft.com/office/powerpoint/2010/main" val="4760066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5DAC634D-878A-42CA-8022-FC4767ACDE37}"/>
              </a:ext>
            </a:extLst>
          </p:cNvPr>
          <p:cNvGraphicFramePr>
            <a:graphicFrameLocks noGrp="1"/>
          </p:cNvGraphicFramePr>
          <p:nvPr>
            <p:extLst>
              <p:ext uri="{D42A27DB-BD31-4B8C-83A1-F6EECF244321}">
                <p14:modId xmlns:p14="http://schemas.microsoft.com/office/powerpoint/2010/main" val="2530211176"/>
              </p:ext>
            </p:extLst>
          </p:nvPr>
        </p:nvGraphicFramePr>
        <p:xfrm>
          <a:off x="459485" y="493776"/>
          <a:ext cx="8225029" cy="5285234"/>
        </p:xfrm>
        <a:graphic>
          <a:graphicData uri="http://schemas.openxmlformats.org/drawingml/2006/table">
            <a:tbl>
              <a:tblPr>
                <a:tableStyleId>{5C22544A-7EE6-4342-B048-85BDC9FD1C3A}</a:tableStyleId>
              </a:tblPr>
              <a:tblGrid>
                <a:gridCol w="438668">
                  <a:extLst>
                    <a:ext uri="{9D8B030D-6E8A-4147-A177-3AD203B41FA5}">
                      <a16:colId xmlns:a16="http://schemas.microsoft.com/office/drawing/2014/main" xmlns="" val="2889826118"/>
                    </a:ext>
                  </a:extLst>
                </a:gridCol>
                <a:gridCol w="341944">
                  <a:extLst>
                    <a:ext uri="{9D8B030D-6E8A-4147-A177-3AD203B41FA5}">
                      <a16:colId xmlns:a16="http://schemas.microsoft.com/office/drawing/2014/main" xmlns="" val="2304991155"/>
                    </a:ext>
                  </a:extLst>
                </a:gridCol>
                <a:gridCol w="1345883">
                  <a:extLst>
                    <a:ext uri="{9D8B030D-6E8A-4147-A177-3AD203B41FA5}">
                      <a16:colId xmlns:a16="http://schemas.microsoft.com/office/drawing/2014/main" xmlns="" val="509470266"/>
                    </a:ext>
                  </a:extLst>
                </a:gridCol>
                <a:gridCol w="1345883">
                  <a:extLst>
                    <a:ext uri="{9D8B030D-6E8A-4147-A177-3AD203B41FA5}">
                      <a16:colId xmlns:a16="http://schemas.microsoft.com/office/drawing/2014/main" xmlns="" val="3436236536"/>
                    </a:ext>
                  </a:extLst>
                </a:gridCol>
                <a:gridCol w="511436">
                  <a:extLst>
                    <a:ext uri="{9D8B030D-6E8A-4147-A177-3AD203B41FA5}">
                      <a16:colId xmlns:a16="http://schemas.microsoft.com/office/drawing/2014/main" xmlns="" val="3319285782"/>
                    </a:ext>
                  </a:extLst>
                </a:gridCol>
                <a:gridCol w="1526955">
                  <a:extLst>
                    <a:ext uri="{9D8B030D-6E8A-4147-A177-3AD203B41FA5}">
                      <a16:colId xmlns:a16="http://schemas.microsoft.com/office/drawing/2014/main" xmlns="" val="955813757"/>
                    </a:ext>
                  </a:extLst>
                </a:gridCol>
                <a:gridCol w="923031">
                  <a:extLst>
                    <a:ext uri="{9D8B030D-6E8A-4147-A177-3AD203B41FA5}">
                      <a16:colId xmlns:a16="http://schemas.microsoft.com/office/drawing/2014/main" xmlns="" val="3934928882"/>
                    </a:ext>
                  </a:extLst>
                </a:gridCol>
                <a:gridCol w="928182">
                  <a:extLst>
                    <a:ext uri="{9D8B030D-6E8A-4147-A177-3AD203B41FA5}">
                      <a16:colId xmlns:a16="http://schemas.microsoft.com/office/drawing/2014/main" xmlns="" val="1588421809"/>
                    </a:ext>
                  </a:extLst>
                </a:gridCol>
                <a:gridCol w="863047">
                  <a:extLst>
                    <a:ext uri="{9D8B030D-6E8A-4147-A177-3AD203B41FA5}">
                      <a16:colId xmlns:a16="http://schemas.microsoft.com/office/drawing/2014/main" xmlns="" val="2925591728"/>
                    </a:ext>
                  </a:extLst>
                </a:gridCol>
              </a:tblGrid>
              <a:tr h="466661">
                <a:tc rowSpan="4">
                  <a:txBody>
                    <a:bodyPr/>
                    <a:lstStyle/>
                    <a:p>
                      <a:pPr algn="ctr" fontAlgn="ctr"/>
                      <a:r>
                        <a:rPr lang="tr-TR" sz="800" u="none" strike="noStrike">
                          <a:effectLst/>
                        </a:rPr>
                        <a:t>OCAK</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6</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p>
                    <a:p>
                      <a:pPr algn="ctr" fontAlgn="ctr"/>
                      <a:r>
                        <a:rPr lang="tr-TR" sz="800" b="1" u="none" strike="noStrike" dirty="0">
                          <a:effectLst/>
                        </a:rPr>
                        <a:t>****</a:t>
                      </a:r>
                    </a:p>
                    <a:p>
                      <a:pPr algn="ctr" fontAlgn="ctr"/>
                      <a:r>
                        <a:rPr lang="tr-TR" sz="800" b="1" u="none" strike="noStrike" dirty="0">
                          <a:effectLst/>
                        </a:rPr>
                        <a:t> RESİMLİ SÖZLÜK OKUMALARI </a:t>
                      </a:r>
                    </a:p>
                    <a:p>
                      <a:pPr algn="ctr" fontAlgn="ctr"/>
                      <a:r>
                        <a:rPr lang="tr-TR" sz="800" b="1" u="none" strike="noStrike" dirty="0">
                          <a:effectLst/>
                        </a:rPr>
                        <a:t>****</a:t>
                      </a:r>
                      <a:endParaRPr lang="tr-TR" sz="800" b="0" i="0" u="none" strike="noStrike" dirty="0">
                        <a:solidFill>
                          <a:srgbClr val="000000"/>
                        </a:solidFill>
                        <a:effectLst/>
                        <a:latin typeface="Calibri" panose="020F0502020204030204" pitchFamily="34" charset="0"/>
                      </a:endParaRPr>
                    </a:p>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4">
                  <a:txBody>
                    <a:bodyPr/>
                    <a:lstStyle/>
                    <a:p>
                      <a:pPr algn="ctr" fontAlgn="ctr"/>
                      <a:r>
                        <a:rPr lang="tr-TR" sz="800" u="none" strike="noStrike">
                          <a:effectLst/>
                        </a:rPr>
                        <a:t>DEDE KORKUT OKUMALARI</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İlkokul Öğrencileri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 Tüm sınıflarda "Anlamını Bul Etkinliği" yapılır. (bk. Ek 5)</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5147119"/>
                  </a:ext>
                </a:extLst>
              </a:tr>
              <a:tr h="508070">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6.2. Tüm sınıflarda "Hatırlatmaca" etkinliği yapılır. (bk. Ek 5)</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18795046"/>
                  </a:ext>
                </a:extLst>
              </a:tr>
              <a:tr h="658944">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6.3. Tüm sınıflarda "Anahtar Kelimelerle Hikaye Yazma" etkinliği yapılır.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66608721"/>
                  </a:ext>
                </a:extLst>
              </a:tr>
              <a:tr h="1306221">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6.4. İl geneli "Dede Korkut Hikayeleri'nden hareketle yeni bir hikaye yazma yarışması.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19.01.2024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br>
                        <a:rPr lang="tr-TR" sz="800" u="none" strike="noStrike">
                          <a:effectLst/>
                        </a:rPr>
                      </a:br>
                      <a:r>
                        <a:rPr lang="tr-TR" sz="800" u="none" strike="noStrike">
                          <a:effectLst/>
                        </a:rPr>
                        <a:t>İlçe Yürütme Komisyonu</a:t>
                      </a:r>
                      <a:br>
                        <a:rPr lang="tr-TR" sz="800" u="none" strike="noStrike">
                          <a:effectLst/>
                        </a:rPr>
                      </a:b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74625199"/>
                  </a:ext>
                </a:extLst>
              </a:tr>
              <a:tr h="508070">
                <a:tc rowSpan="4">
                  <a:txBody>
                    <a:bodyPr/>
                    <a:lstStyle/>
                    <a:p>
                      <a:pPr algn="ctr" fontAlgn="ctr"/>
                      <a:r>
                        <a:rPr lang="tr-TR" sz="800" u="none" strike="noStrike">
                          <a:effectLst/>
                        </a:rPr>
                        <a:t>ŞUBAT</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7</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rowSpan="4">
                  <a:txBody>
                    <a:bodyPr/>
                    <a:lstStyle/>
                    <a:p>
                      <a:pPr algn="ctr" fontAlgn="ctr"/>
                      <a:r>
                        <a:rPr lang="tr-TR" sz="800" u="none" strike="noStrike">
                          <a:effectLst/>
                        </a:rPr>
                        <a:t>DEYİMLER VE ATASÖZLERİ OKUMALARI</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İlkokul Öğrencileri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7.1. Tüm sınıflarda "Anlat Bakalım" etkinliği yapılır. (bk. Ek 5)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03600409"/>
                  </a:ext>
                </a:extLst>
              </a:tr>
              <a:tr h="699994">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7.2. Tüm sınıflarda "Drama ile Atasözü/Deyim Anlatma" etkinliği yapılır.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16.02.2024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3403767"/>
                  </a:ext>
                </a:extLst>
              </a:tr>
              <a:tr h="658944">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7.3. Tüm sınıflarda "Atasözü/Deyim Resimleme" etkinliği yapılır.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89238147"/>
                  </a:ext>
                </a:extLst>
              </a:tr>
              <a:tr h="478330">
                <a:tc vMerge="1">
                  <a:txBody>
                    <a:bodyPr/>
                    <a:lstStyle/>
                    <a:p>
                      <a:endParaRPr lang="tr-TR"/>
                    </a:p>
                  </a:txBody>
                  <a:tcPr/>
                </a:tc>
                <a:tc vMerge="1">
                  <a:txBody>
                    <a:bodyPr/>
                    <a:lstStyle/>
                    <a:p>
                      <a:endParaRPr lang="tr-TR"/>
                    </a:p>
                  </a:txBody>
                  <a:tcPr/>
                </a:tc>
                <a:tc vMerge="1">
                  <a:txBody>
                    <a:bodyPr/>
                    <a:lstStyle/>
                    <a:p>
                      <a:pPr algn="l" fontAlgn="ctr"/>
                      <a:r>
                        <a:rPr lang="tr-TR" sz="700" u="none" strike="noStrike" dirty="0">
                          <a:effectLst/>
                        </a:rPr>
                        <a:t> </a:t>
                      </a:r>
                      <a:endParaRPr lang="tr-TR" sz="700" b="1" i="0" u="none" strike="noStrike" dirty="0">
                        <a:solidFill>
                          <a:srgbClr val="000000"/>
                        </a:solidFill>
                        <a:effectLst/>
                        <a:latin typeface="Calibri" panose="020F0502020204030204" pitchFamily="34" charset="0"/>
                      </a:endParaRPr>
                    </a:p>
                  </a:txBody>
                  <a:tcPr marL="5768" marR="5768" marT="5768"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7.4. Ortaya çıkan ürünlerden okul sergisi açılır.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26.02.2024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29.02.2024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Okul Yürütme Komisyonu</a:t>
                      </a:r>
                      <a:endParaRPr lang="tr-TR" sz="8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21115416"/>
                  </a:ext>
                </a:extLst>
              </a:tr>
            </a:tbl>
          </a:graphicData>
        </a:graphic>
      </p:graphicFrame>
    </p:spTree>
    <p:extLst>
      <p:ext uri="{BB962C8B-B14F-4D97-AF65-F5344CB8AC3E}">
        <p14:creationId xmlns:p14="http://schemas.microsoft.com/office/powerpoint/2010/main" val="17564365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B23111F9-9CF2-4215-A444-8EBE427EFF59}"/>
              </a:ext>
            </a:extLst>
          </p:cNvPr>
          <p:cNvGraphicFramePr>
            <a:graphicFrameLocks noGrp="1"/>
          </p:cNvGraphicFramePr>
          <p:nvPr>
            <p:extLst>
              <p:ext uri="{D42A27DB-BD31-4B8C-83A1-F6EECF244321}">
                <p14:modId xmlns:p14="http://schemas.microsoft.com/office/powerpoint/2010/main" val="4239019137"/>
              </p:ext>
            </p:extLst>
          </p:nvPr>
        </p:nvGraphicFramePr>
        <p:xfrm>
          <a:off x="457200" y="667512"/>
          <a:ext cx="8229600" cy="5614417"/>
        </p:xfrm>
        <a:graphic>
          <a:graphicData uri="http://schemas.openxmlformats.org/drawingml/2006/table">
            <a:tbl>
              <a:tblPr>
                <a:tableStyleId>{5C22544A-7EE6-4342-B048-85BDC9FD1C3A}</a:tableStyleId>
              </a:tblPr>
              <a:tblGrid>
                <a:gridCol w="390524">
                  <a:extLst>
                    <a:ext uri="{9D8B030D-6E8A-4147-A177-3AD203B41FA5}">
                      <a16:colId xmlns:a16="http://schemas.microsoft.com/office/drawing/2014/main" xmlns="" val="601489069"/>
                    </a:ext>
                  </a:extLst>
                </a:gridCol>
                <a:gridCol w="390524">
                  <a:extLst>
                    <a:ext uri="{9D8B030D-6E8A-4147-A177-3AD203B41FA5}">
                      <a16:colId xmlns:a16="http://schemas.microsoft.com/office/drawing/2014/main" xmlns="" val="3284548474"/>
                    </a:ext>
                  </a:extLst>
                </a:gridCol>
                <a:gridCol w="1033497">
                  <a:extLst>
                    <a:ext uri="{9D8B030D-6E8A-4147-A177-3AD203B41FA5}">
                      <a16:colId xmlns:a16="http://schemas.microsoft.com/office/drawing/2014/main" xmlns="" val="2091982192"/>
                    </a:ext>
                  </a:extLst>
                </a:gridCol>
                <a:gridCol w="1283011">
                  <a:extLst>
                    <a:ext uri="{9D8B030D-6E8A-4147-A177-3AD203B41FA5}">
                      <a16:colId xmlns:a16="http://schemas.microsoft.com/office/drawing/2014/main" xmlns="" val="1296243864"/>
                    </a:ext>
                  </a:extLst>
                </a:gridCol>
                <a:gridCol w="815629">
                  <a:extLst>
                    <a:ext uri="{9D8B030D-6E8A-4147-A177-3AD203B41FA5}">
                      <a16:colId xmlns:a16="http://schemas.microsoft.com/office/drawing/2014/main" xmlns="" val="1451532258"/>
                    </a:ext>
                  </a:extLst>
                </a:gridCol>
                <a:gridCol w="1585435">
                  <a:extLst>
                    <a:ext uri="{9D8B030D-6E8A-4147-A177-3AD203B41FA5}">
                      <a16:colId xmlns:a16="http://schemas.microsoft.com/office/drawing/2014/main" xmlns="" val="2899649894"/>
                    </a:ext>
                  </a:extLst>
                </a:gridCol>
                <a:gridCol w="1008080">
                  <a:extLst>
                    <a:ext uri="{9D8B030D-6E8A-4147-A177-3AD203B41FA5}">
                      <a16:colId xmlns:a16="http://schemas.microsoft.com/office/drawing/2014/main" xmlns="" val="2354575002"/>
                    </a:ext>
                  </a:extLst>
                </a:gridCol>
                <a:gridCol w="859373">
                  <a:extLst>
                    <a:ext uri="{9D8B030D-6E8A-4147-A177-3AD203B41FA5}">
                      <a16:colId xmlns:a16="http://schemas.microsoft.com/office/drawing/2014/main" xmlns="" val="1496461965"/>
                    </a:ext>
                  </a:extLst>
                </a:gridCol>
                <a:gridCol w="863527">
                  <a:extLst>
                    <a:ext uri="{9D8B030D-6E8A-4147-A177-3AD203B41FA5}">
                      <a16:colId xmlns:a16="http://schemas.microsoft.com/office/drawing/2014/main" xmlns="" val="1059300931"/>
                    </a:ext>
                  </a:extLst>
                </a:gridCol>
              </a:tblGrid>
              <a:tr h="383711">
                <a:tc rowSpan="4">
                  <a:txBody>
                    <a:bodyPr/>
                    <a:lstStyle/>
                    <a:p>
                      <a:pPr algn="ctr" fontAlgn="ctr"/>
                      <a:r>
                        <a:rPr lang="tr-TR" sz="800" u="none" strike="noStrike">
                          <a:effectLst/>
                        </a:rPr>
                        <a:t>MART</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8</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tr-TR" sz="800" b="1" u="none" strike="noStrike" dirty="0">
                          <a:effectLst/>
                        </a:rPr>
                        <a:t>****</a:t>
                      </a:r>
                    </a:p>
                    <a:p>
                      <a:pPr algn="ctr" fontAlgn="ctr"/>
                      <a:r>
                        <a:rPr lang="tr-TR" sz="800" b="1" u="none" strike="noStrike" dirty="0">
                          <a:effectLst/>
                        </a:rPr>
                        <a:t> RESİMLİ SÖZLÜK OKUMALARI </a:t>
                      </a:r>
                    </a:p>
                    <a:p>
                      <a:pPr algn="ctr" fontAlgn="ctr"/>
                      <a:r>
                        <a:rPr lang="tr-TR" sz="800" b="1" u="none" strike="noStrike" dirty="0">
                          <a:effectLst/>
                        </a:rPr>
                        <a:t>****</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4">
                  <a:txBody>
                    <a:bodyPr/>
                    <a:lstStyle/>
                    <a:p>
                      <a:pPr algn="ctr" fontAlgn="ctr"/>
                      <a:r>
                        <a:rPr lang="tr-TR" sz="800" u="none" strike="noStrike">
                          <a:effectLst/>
                        </a:rPr>
                        <a:t>MASAL OKUMALARI</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İlkokul Öğrencileri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8.1. Tüm sınıflarda "Anlamını Bul" etkinliği yapılır.  (bk. Ek 5)</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04557508"/>
                  </a:ext>
                </a:extLst>
              </a:tr>
              <a:tr h="464281">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8.2. Tüm sınıflarda "Kelime Türetme" etkinliği yapılır. (bk. Ek 5)</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36088638"/>
                  </a:ext>
                </a:extLst>
              </a:tr>
              <a:tr h="328802">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8.3. Tüm sınıflarda "Kare Bulmaca" etkinliği yapılır.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451284"/>
                  </a:ext>
                </a:extLst>
              </a:tr>
              <a:tr h="464281">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8.4. Pazen tahta kartı, figürlerle ve manyetik tahta kartı ile anlatım.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29.03.2024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19739614"/>
                  </a:ext>
                </a:extLst>
              </a:tr>
              <a:tr h="328802">
                <a:tc rowSpan="3">
                  <a:txBody>
                    <a:bodyPr/>
                    <a:lstStyle/>
                    <a:p>
                      <a:pPr algn="ctr" fontAlgn="ctr"/>
                      <a:r>
                        <a:rPr lang="tr-TR" sz="800" u="none" strike="noStrike">
                          <a:effectLst/>
                        </a:rPr>
                        <a:t>NİSAN</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9</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dirty="0">
                          <a:effectLst/>
                        </a:rPr>
                        <a:t>MISRA EZBERLEME ***</a:t>
                      </a:r>
                      <a:endParaRPr lang="tr-TR" sz="8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İlkokul Öğrencileri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9.1. Tüm sınıflarda "Bu Nedir?" etkinliği yapılır. (bk. Ek 5)</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1.04.2023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5.04.2023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32666499"/>
                  </a:ext>
                </a:extLst>
              </a:tr>
              <a:tr h="464281">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9.2. Tüm sınıflarda "Duvar Yazısı (Grafiti) Çalışmaları" yapılır.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15.04.2023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19.04.2023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93760685"/>
                  </a:ext>
                </a:extLst>
              </a:tr>
              <a:tr h="312260">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9.3. İl geneli "Video Yarışması" yapılır.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1.04.2023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26.04.2023</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60835805"/>
                  </a:ext>
                </a:extLst>
              </a:tr>
              <a:tr h="464281">
                <a:tc rowSpan="5">
                  <a:txBody>
                    <a:bodyPr/>
                    <a:lstStyle/>
                    <a:p>
                      <a:pPr algn="ctr" fontAlgn="ctr"/>
                      <a:r>
                        <a:rPr lang="tr-TR" sz="800" u="none" strike="noStrike">
                          <a:effectLst/>
                        </a:rPr>
                        <a:t>MAYIS</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10</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TÜRKÜ EZBERLEME ÇALIŞMALARI*****</a:t>
                      </a:r>
                      <a:endParaRPr lang="tr-TR" sz="8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İlkokul Öğrencileri</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 Tüm sınıflarda "Baş Harflerini Değiştir" etkinliği yapılır. (bk. Ek 5)</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98216075"/>
                  </a:ext>
                </a:extLst>
              </a:tr>
              <a:tr h="493203">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10.2. Tüm sınıflarda "Sözsüz Oyun (Pandomim) ile Kelime Anlatma" etkinliği yapılır.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13.05.2024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17.05.2024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58081868"/>
                  </a:ext>
                </a:extLst>
              </a:tr>
              <a:tr h="509351">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10.3. Tüm sınıflarda  türkülerle ilgili "Beyin Fırtınası" etkinliği yapılır. (bk. Ek 1)</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24.05.2024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98759507"/>
                  </a:ext>
                </a:extLst>
              </a:tr>
              <a:tr h="328802">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10.4. Okul içinde  "Tişört Tasarımı" yarışması yapılır. </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31020195"/>
                  </a:ext>
                </a:extLst>
              </a:tr>
              <a:tr h="1072362">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768" marR="5768" marT="5768"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10.5. Etkinliklerde ortaya iyi örnekler çıkaran ve/veya yarışmalarda derece alan öğrenciler, danışman öğretmenler ve eğitim kurumu yöneticileri il içinde veya merkezde ödüllendirilir.</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İl Yürütme Komisyonu Merkez Yürütme Kurulu</a:t>
                      </a:r>
                      <a:br>
                        <a:rPr lang="tr-TR" sz="800" u="none" strike="noStrike" dirty="0">
                          <a:effectLst/>
                        </a:rPr>
                      </a:br>
                      <a:endParaRPr lang="tr-TR" sz="8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65999794"/>
                  </a:ext>
                </a:extLst>
              </a:tr>
            </a:tbl>
          </a:graphicData>
        </a:graphic>
      </p:graphicFrame>
    </p:spTree>
    <p:extLst>
      <p:ext uri="{BB962C8B-B14F-4D97-AF65-F5344CB8AC3E}">
        <p14:creationId xmlns:p14="http://schemas.microsoft.com/office/powerpoint/2010/main" val="4055695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96CFBB8-7B7A-4BE4-8040-AAB8657AE5BC}"/>
              </a:ext>
            </a:extLst>
          </p:cNvPr>
          <p:cNvGraphicFramePr>
            <a:graphicFrameLocks noGrp="1"/>
          </p:cNvGraphicFramePr>
          <p:nvPr>
            <p:extLst>
              <p:ext uri="{D42A27DB-BD31-4B8C-83A1-F6EECF244321}">
                <p14:modId xmlns:p14="http://schemas.microsoft.com/office/powerpoint/2010/main" val="1964615443"/>
              </p:ext>
            </p:extLst>
          </p:nvPr>
        </p:nvGraphicFramePr>
        <p:xfrm>
          <a:off x="493776" y="1143001"/>
          <a:ext cx="8247887" cy="4480561"/>
        </p:xfrm>
        <a:graphic>
          <a:graphicData uri="http://schemas.openxmlformats.org/drawingml/2006/table">
            <a:tbl>
              <a:tblPr>
                <a:tableStyleId>{5C22544A-7EE6-4342-B048-85BDC9FD1C3A}</a:tableStyleId>
              </a:tblPr>
              <a:tblGrid>
                <a:gridCol w="859536">
                  <a:extLst>
                    <a:ext uri="{9D8B030D-6E8A-4147-A177-3AD203B41FA5}">
                      <a16:colId xmlns:a16="http://schemas.microsoft.com/office/drawing/2014/main" xmlns="" val="1314894308"/>
                    </a:ext>
                  </a:extLst>
                </a:gridCol>
                <a:gridCol w="640080">
                  <a:extLst>
                    <a:ext uri="{9D8B030D-6E8A-4147-A177-3AD203B41FA5}">
                      <a16:colId xmlns:a16="http://schemas.microsoft.com/office/drawing/2014/main" xmlns="" val="3571862078"/>
                    </a:ext>
                  </a:extLst>
                </a:gridCol>
                <a:gridCol w="1216152">
                  <a:extLst>
                    <a:ext uri="{9D8B030D-6E8A-4147-A177-3AD203B41FA5}">
                      <a16:colId xmlns:a16="http://schemas.microsoft.com/office/drawing/2014/main" xmlns="" val="2160078838"/>
                    </a:ext>
                  </a:extLst>
                </a:gridCol>
                <a:gridCol w="1276505">
                  <a:extLst>
                    <a:ext uri="{9D8B030D-6E8A-4147-A177-3AD203B41FA5}">
                      <a16:colId xmlns:a16="http://schemas.microsoft.com/office/drawing/2014/main" xmlns="" val="2586701640"/>
                    </a:ext>
                  </a:extLst>
                </a:gridCol>
                <a:gridCol w="1503271">
                  <a:extLst>
                    <a:ext uri="{9D8B030D-6E8A-4147-A177-3AD203B41FA5}">
                      <a16:colId xmlns:a16="http://schemas.microsoft.com/office/drawing/2014/main" xmlns="" val="3259848417"/>
                    </a:ext>
                  </a:extLst>
                </a:gridCol>
                <a:gridCol w="1051558">
                  <a:extLst>
                    <a:ext uri="{9D8B030D-6E8A-4147-A177-3AD203B41FA5}">
                      <a16:colId xmlns:a16="http://schemas.microsoft.com/office/drawing/2014/main" xmlns="" val="2736721993"/>
                    </a:ext>
                  </a:extLst>
                </a:gridCol>
                <a:gridCol w="834807">
                  <a:extLst>
                    <a:ext uri="{9D8B030D-6E8A-4147-A177-3AD203B41FA5}">
                      <a16:colId xmlns:a16="http://schemas.microsoft.com/office/drawing/2014/main" xmlns="" val="2108716250"/>
                    </a:ext>
                  </a:extLst>
                </a:gridCol>
                <a:gridCol w="865978">
                  <a:extLst>
                    <a:ext uri="{9D8B030D-6E8A-4147-A177-3AD203B41FA5}">
                      <a16:colId xmlns:a16="http://schemas.microsoft.com/office/drawing/2014/main" xmlns="" val="3141320141"/>
                    </a:ext>
                  </a:extLst>
                </a:gridCol>
              </a:tblGrid>
              <a:tr h="807867">
                <a:tc rowSpan="4">
                  <a:txBody>
                    <a:bodyPr/>
                    <a:lstStyle/>
                    <a:p>
                      <a:pPr algn="ctr" fontAlgn="ctr"/>
                      <a:r>
                        <a:rPr lang="tr-TR" sz="700" u="none" strike="noStrike">
                          <a:effectLst/>
                        </a:rPr>
                        <a:t>HAZİRAN</a:t>
                      </a:r>
                      <a:endParaRPr lang="tr-TR" sz="700" b="1"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700" u="none" strike="noStrike" dirty="0">
                          <a:effectLst/>
                        </a:rPr>
                        <a:t>11</a:t>
                      </a:r>
                      <a:endParaRPr lang="tr-TR" sz="7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700" u="none" strike="noStrike" dirty="0">
                          <a:effectLst/>
                        </a:rPr>
                        <a:t>DİLİMİZİN ZENGİNLİKLERİ ŞÖLENİ</a:t>
                      </a:r>
                      <a:endParaRPr lang="tr-TR" sz="7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700" u="none" strike="noStrike" dirty="0">
                          <a:effectLst/>
                        </a:rPr>
                        <a:t>Öğrenciler, Öğretmenler, Eğitim Kurumu Yöneticileri ve Veliler</a:t>
                      </a:r>
                      <a:endParaRPr lang="tr-TR" sz="700" b="1"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dirty="0">
                          <a:effectLst/>
                        </a:rPr>
                        <a:t>11.1. Şölende sergilenmek üzere illerden gelen materyaller tasnif edilir.</a:t>
                      </a:r>
                      <a:endParaRPr lang="tr-TR" sz="7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dirty="0">
                          <a:effectLst/>
                        </a:rPr>
                        <a:t>3.06.2024</a:t>
                      </a:r>
                      <a:endParaRPr lang="tr-TR" sz="7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a:effectLst/>
                        </a:rPr>
                        <a:t>7.06.2024</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700" u="none" strike="noStrike">
                          <a:effectLst/>
                        </a:rPr>
                        <a:t>Merkez Yürütme Kurulu</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59513640"/>
                  </a:ext>
                </a:extLst>
              </a:tr>
              <a:tr h="28606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700" u="none" strike="noStrike">
                          <a:effectLst/>
                        </a:rPr>
                        <a:t>11.2. Etkinlik alanı hazırlanır.</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a:effectLst/>
                        </a:rPr>
                        <a:t>3.06.2024</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a:effectLst/>
                        </a:rPr>
                        <a:t>14.06.2024</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188562694"/>
                  </a:ext>
                </a:extLst>
              </a:tr>
              <a:tr h="80786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700" u="none" strike="noStrike">
                          <a:effectLst/>
                        </a:rPr>
                        <a:t>11.3. İllerden gelecek katılımcılar Ankara'ya intikal eder.</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a:effectLst/>
                        </a:rPr>
                        <a:t>Tarih netleşince bildirilecektir.</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a:effectLst/>
                        </a:rPr>
                        <a:t>Tarih netleşince bildirilecektir.</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780380505"/>
                  </a:ext>
                </a:extLst>
              </a:tr>
              <a:tr h="58643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700" u="none" strike="noStrike">
                          <a:effectLst/>
                        </a:rPr>
                        <a:t>11.4. Dilimizin Zenginlikleri Şöleni gerçekleştirilir.</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a:effectLst/>
                        </a:rPr>
                        <a:t>Tarih netleşince bildirilecektir.</a:t>
                      </a:r>
                      <a:endParaRPr lang="tr-TR" sz="700" b="0" i="0" u="none" strike="noStrike">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700" u="none" strike="noStrike" dirty="0">
                          <a:effectLst/>
                        </a:rPr>
                        <a:t>Tarih netleşince bildirilecektir.</a:t>
                      </a:r>
                      <a:endParaRPr lang="tr-TR" sz="700" b="0" i="0" u="none" strike="noStrike" dirty="0">
                        <a:solidFill>
                          <a:srgbClr val="000000"/>
                        </a:solidFill>
                        <a:effectLst/>
                        <a:latin typeface="Calibri" panose="020F0502020204030204" pitchFamily="34" charset="0"/>
                      </a:endParaRPr>
                    </a:p>
                  </a:txBody>
                  <a:tcPr marL="5768" marR="5768" marT="57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447699923"/>
                  </a:ext>
                </a:extLst>
              </a:tr>
              <a:tr h="286064">
                <a:tc gridSpan="8">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11323727"/>
                  </a:ext>
                </a:extLst>
              </a:tr>
              <a:tr h="286064">
                <a:tc gridSpan="8">
                  <a:txBody>
                    <a:bodyPr/>
                    <a:lstStyle/>
                    <a:p>
                      <a:pPr algn="l" fontAlgn="b"/>
                      <a:r>
                        <a:rPr lang="tr-TR" sz="700" u="none" strike="noStrike" dirty="0">
                          <a:effectLst/>
                        </a:rPr>
                        <a:t>* Klasik Eser Okumaları faaliyeti eser listesi için ilkokul kaynakçasında yer alan eserler kullanılabilir. (bk. Ek 7)</a:t>
                      </a:r>
                      <a:endParaRPr lang="tr-TR" sz="700" b="1"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extLst>
                  <a:ext uri="{0D108BD9-81ED-4DB2-BD59-A6C34878D82A}">
                    <a16:rowId xmlns:a16="http://schemas.microsoft.com/office/drawing/2014/main" xmlns="" val="3211881648"/>
                  </a:ext>
                </a:extLst>
              </a:tr>
              <a:tr h="286064">
                <a:tc gridSpan="8">
                  <a:txBody>
                    <a:bodyPr/>
                    <a:lstStyle/>
                    <a:p>
                      <a:pPr algn="l" fontAlgn="b"/>
                      <a:r>
                        <a:rPr lang="tr-TR" sz="700" u="none" strike="noStrike" dirty="0">
                          <a:effectLst/>
                        </a:rPr>
                        <a:t>** Okunacak şiirler ilkokullar için eserler kaynakçasında yer alan Çocuk Şiirleri </a:t>
                      </a:r>
                      <a:r>
                        <a:rPr lang="tr-TR" sz="700" u="none" strike="noStrike" dirty="0" err="1">
                          <a:effectLst/>
                        </a:rPr>
                        <a:t>Antolojisi'nden</a:t>
                      </a:r>
                      <a:r>
                        <a:rPr lang="tr-TR" sz="700" u="none" strike="noStrike" dirty="0">
                          <a:effectLst/>
                        </a:rPr>
                        <a:t> seçilecektir. (bk. Ek 7)</a:t>
                      </a:r>
                      <a:endParaRPr lang="tr-TR" sz="700" b="1"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extLst>
                  <a:ext uri="{0D108BD9-81ED-4DB2-BD59-A6C34878D82A}">
                    <a16:rowId xmlns:a16="http://schemas.microsoft.com/office/drawing/2014/main" xmlns="" val="2373022357"/>
                  </a:ext>
                </a:extLst>
              </a:tr>
              <a:tr h="286064">
                <a:tc gridSpan="8">
                  <a:txBody>
                    <a:bodyPr/>
                    <a:lstStyle/>
                    <a:p>
                      <a:pPr algn="l" fontAlgn="b"/>
                      <a:r>
                        <a:rPr lang="tr-TR" sz="700" u="none" strike="noStrike" dirty="0">
                          <a:effectLst/>
                        </a:rPr>
                        <a:t>*** Ezberlenecek </a:t>
                      </a:r>
                      <a:r>
                        <a:rPr lang="tr-TR" sz="700" u="none" strike="noStrike" dirty="0" err="1">
                          <a:effectLst/>
                        </a:rPr>
                        <a:t>mısarlar</a:t>
                      </a:r>
                      <a:r>
                        <a:rPr lang="tr-TR" sz="700" u="none" strike="noStrike" dirty="0">
                          <a:effectLst/>
                        </a:rPr>
                        <a:t> için kaynakçada yer alan memleket şiirleri ve çocuk şiirleri antolojisi kullanılabilir. (bk. Ek 7)</a:t>
                      </a:r>
                      <a:endParaRPr lang="tr-TR" sz="700" b="1"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extLst>
                  <a:ext uri="{0D108BD9-81ED-4DB2-BD59-A6C34878D82A}">
                    <a16:rowId xmlns:a16="http://schemas.microsoft.com/office/drawing/2014/main" xmlns="" val="1309098168"/>
                  </a:ext>
                </a:extLst>
              </a:tr>
              <a:tr h="286064">
                <a:tc gridSpan="8">
                  <a:txBody>
                    <a:bodyPr/>
                    <a:lstStyle/>
                    <a:p>
                      <a:pPr algn="l" fontAlgn="b"/>
                      <a:r>
                        <a:rPr lang="tr-TR" sz="700" u="none" strike="noStrike" dirty="0">
                          <a:effectLst/>
                        </a:rPr>
                        <a:t>**** Tüm faaliyetlerin en verimli şekilde gerçekleştirilmesi için sözlük okuma faaliyeti ile eş güdümlü hareket edilmesi gerekmekte olup sözlük önerileri için bk. Ek 10</a:t>
                      </a:r>
                      <a:endParaRPr lang="tr-TR" sz="700" b="1"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extLst>
                  <a:ext uri="{0D108BD9-81ED-4DB2-BD59-A6C34878D82A}">
                    <a16:rowId xmlns:a16="http://schemas.microsoft.com/office/drawing/2014/main" xmlns="" val="3439668261"/>
                  </a:ext>
                </a:extLst>
              </a:tr>
              <a:tr h="343278">
                <a:tc gridSpan="8">
                  <a:txBody>
                    <a:bodyPr/>
                    <a:lstStyle/>
                    <a:p>
                      <a:pPr algn="l" fontAlgn="b"/>
                      <a:r>
                        <a:rPr lang="tr-TR" sz="700" u="none" strike="noStrike" dirty="0">
                          <a:effectLst/>
                        </a:rPr>
                        <a:t>*****Çanakkale Türküsü, Yemen Türküsü, Uzun İnce Bir Yoldayım,  Çayeli'nden Öteye</a:t>
                      </a:r>
                      <a:endParaRPr lang="tr-TR" sz="700" b="1"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81194786"/>
                  </a:ext>
                </a:extLst>
              </a:tr>
              <a:tr h="218732">
                <a:tc gridSpan="8">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700" b="0" i="0" u="none" strike="noStrike" dirty="0">
                        <a:solidFill>
                          <a:srgbClr val="000000"/>
                        </a:solidFill>
                        <a:effectLst/>
                        <a:latin typeface="Calibri" panose="020F0502020204030204" pitchFamily="34" charset="0"/>
                      </a:endParaRPr>
                    </a:p>
                  </a:txBody>
                  <a:tcPr marL="5768" marR="5768" marT="576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99777859"/>
                  </a:ext>
                </a:extLst>
              </a:tr>
            </a:tbl>
          </a:graphicData>
        </a:graphic>
      </p:graphicFrame>
    </p:spTree>
    <p:extLst>
      <p:ext uri="{BB962C8B-B14F-4D97-AF65-F5344CB8AC3E}">
        <p14:creationId xmlns:p14="http://schemas.microsoft.com/office/powerpoint/2010/main" val="13500380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xmlns="" id="{8DD269DB-B102-429B-88FE-789272E20AA3}"/>
              </a:ext>
            </a:extLst>
          </p:cNvPr>
          <p:cNvSpPr txBox="1"/>
          <p:nvPr/>
        </p:nvSpPr>
        <p:spPr>
          <a:xfrm>
            <a:off x="2526030" y="167378"/>
            <a:ext cx="4576572" cy="369332"/>
          </a:xfrm>
          <a:prstGeom prst="rect">
            <a:avLst/>
          </a:prstGeom>
          <a:noFill/>
        </p:spPr>
        <p:txBody>
          <a:bodyPr wrap="square">
            <a:spAutoFit/>
          </a:bodyPr>
          <a:lstStyle/>
          <a:p>
            <a:r>
              <a:rPr lang="tr-TR" dirty="0"/>
              <a:t>2023 - 2024 EĞİTİM ÖĞRETİM YILI</a:t>
            </a:r>
          </a:p>
        </p:txBody>
      </p:sp>
      <p:sp>
        <p:nvSpPr>
          <p:cNvPr id="5" name="Metin kutusu 4">
            <a:extLst>
              <a:ext uri="{FF2B5EF4-FFF2-40B4-BE49-F238E27FC236}">
                <a16:creationId xmlns:a16="http://schemas.microsoft.com/office/drawing/2014/main" xmlns="" id="{F81788BA-DBF2-4FBC-BBF6-1D0965BC41C1}"/>
              </a:ext>
            </a:extLst>
          </p:cNvPr>
          <p:cNvSpPr txBox="1"/>
          <p:nvPr/>
        </p:nvSpPr>
        <p:spPr>
          <a:xfrm>
            <a:off x="2105406" y="536710"/>
            <a:ext cx="5182362" cy="646331"/>
          </a:xfrm>
          <a:prstGeom prst="rect">
            <a:avLst/>
          </a:prstGeom>
          <a:noFill/>
        </p:spPr>
        <p:txBody>
          <a:bodyPr wrap="square">
            <a:spAutoFit/>
          </a:bodyPr>
          <a:lstStyle/>
          <a:p>
            <a:pPr algn="ctr"/>
            <a:r>
              <a:rPr lang="tr-TR" dirty="0"/>
              <a:t>DİLİMİZİN ZENGİNLİKLERİ PROJESİ ORTAOKUL KADEMESİ EYLEM PLANI</a:t>
            </a:r>
          </a:p>
        </p:txBody>
      </p:sp>
      <p:graphicFrame>
        <p:nvGraphicFramePr>
          <p:cNvPr id="6" name="Tablo 5">
            <a:extLst>
              <a:ext uri="{FF2B5EF4-FFF2-40B4-BE49-F238E27FC236}">
                <a16:creationId xmlns:a16="http://schemas.microsoft.com/office/drawing/2014/main" xmlns="" id="{04BEEF38-049F-4CED-9DFC-02B918037AEB}"/>
              </a:ext>
            </a:extLst>
          </p:cNvPr>
          <p:cNvGraphicFramePr>
            <a:graphicFrameLocks noGrp="1"/>
          </p:cNvGraphicFramePr>
          <p:nvPr>
            <p:extLst>
              <p:ext uri="{D42A27DB-BD31-4B8C-83A1-F6EECF244321}">
                <p14:modId xmlns:p14="http://schemas.microsoft.com/office/powerpoint/2010/main" val="4092840817"/>
              </p:ext>
            </p:extLst>
          </p:nvPr>
        </p:nvGraphicFramePr>
        <p:xfrm>
          <a:off x="438912" y="1552372"/>
          <a:ext cx="8421624" cy="4628974"/>
        </p:xfrm>
        <a:graphic>
          <a:graphicData uri="http://schemas.openxmlformats.org/drawingml/2006/table">
            <a:tbl>
              <a:tblPr>
                <a:tableStyleId>{5C22544A-7EE6-4342-B048-85BDC9FD1C3A}</a:tableStyleId>
              </a:tblPr>
              <a:tblGrid>
                <a:gridCol w="802948">
                  <a:extLst>
                    <a:ext uri="{9D8B030D-6E8A-4147-A177-3AD203B41FA5}">
                      <a16:colId xmlns:a16="http://schemas.microsoft.com/office/drawing/2014/main" xmlns="" val="3575269976"/>
                    </a:ext>
                  </a:extLst>
                </a:gridCol>
                <a:gridCol w="566810">
                  <a:extLst>
                    <a:ext uri="{9D8B030D-6E8A-4147-A177-3AD203B41FA5}">
                      <a16:colId xmlns:a16="http://schemas.microsoft.com/office/drawing/2014/main" xmlns="" val="883135013"/>
                    </a:ext>
                  </a:extLst>
                </a:gridCol>
                <a:gridCol w="1061828">
                  <a:extLst>
                    <a:ext uri="{9D8B030D-6E8A-4147-A177-3AD203B41FA5}">
                      <a16:colId xmlns:a16="http://schemas.microsoft.com/office/drawing/2014/main" xmlns="" val="4284073217"/>
                    </a:ext>
                  </a:extLst>
                </a:gridCol>
                <a:gridCol w="864237">
                  <a:extLst>
                    <a:ext uri="{9D8B030D-6E8A-4147-A177-3AD203B41FA5}">
                      <a16:colId xmlns:a16="http://schemas.microsoft.com/office/drawing/2014/main" xmlns="" val="3859162482"/>
                    </a:ext>
                  </a:extLst>
                </a:gridCol>
                <a:gridCol w="1259419">
                  <a:extLst>
                    <a:ext uri="{9D8B030D-6E8A-4147-A177-3AD203B41FA5}">
                      <a16:colId xmlns:a16="http://schemas.microsoft.com/office/drawing/2014/main" xmlns="" val="904947248"/>
                    </a:ext>
                  </a:extLst>
                </a:gridCol>
                <a:gridCol w="1196109">
                  <a:extLst>
                    <a:ext uri="{9D8B030D-6E8A-4147-A177-3AD203B41FA5}">
                      <a16:colId xmlns:a16="http://schemas.microsoft.com/office/drawing/2014/main" xmlns="" val="1575648388"/>
                    </a:ext>
                  </a:extLst>
                </a:gridCol>
                <a:gridCol w="1101720">
                  <a:extLst>
                    <a:ext uri="{9D8B030D-6E8A-4147-A177-3AD203B41FA5}">
                      <a16:colId xmlns:a16="http://schemas.microsoft.com/office/drawing/2014/main" xmlns="" val="3299600514"/>
                    </a:ext>
                  </a:extLst>
                </a:gridCol>
                <a:gridCol w="887655">
                  <a:extLst>
                    <a:ext uri="{9D8B030D-6E8A-4147-A177-3AD203B41FA5}">
                      <a16:colId xmlns:a16="http://schemas.microsoft.com/office/drawing/2014/main" xmlns="" val="3389269479"/>
                    </a:ext>
                  </a:extLst>
                </a:gridCol>
                <a:gridCol w="680898">
                  <a:extLst>
                    <a:ext uri="{9D8B030D-6E8A-4147-A177-3AD203B41FA5}">
                      <a16:colId xmlns:a16="http://schemas.microsoft.com/office/drawing/2014/main" xmlns="" val="2344084460"/>
                    </a:ext>
                  </a:extLst>
                </a:gridCol>
              </a:tblGrid>
              <a:tr h="646970">
                <a:tc>
                  <a:txBody>
                    <a:bodyPr/>
                    <a:lstStyle/>
                    <a:p>
                      <a:pPr algn="ctr" fontAlgn="ctr"/>
                      <a:r>
                        <a:rPr lang="tr-TR" sz="800" b="1" u="none" strike="noStrike" dirty="0">
                          <a:effectLst/>
                        </a:rPr>
                        <a:t>AYI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a:t>
                      </a:r>
                      <a:br>
                        <a:rPr lang="tr-TR" sz="800" b="1" u="none" strike="noStrike" dirty="0">
                          <a:effectLst/>
                        </a:rPr>
                      </a:br>
                      <a:r>
                        <a:rPr lang="tr-TR" sz="800" b="1" u="none" strike="noStrike" dirty="0">
                          <a:effectLst/>
                        </a:rPr>
                        <a:t>NUMARASI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gridSpan="2">
                  <a:txBody>
                    <a:bodyPr/>
                    <a:lstStyle/>
                    <a:p>
                      <a:pPr algn="ctr" fontAlgn="ctr"/>
                      <a:r>
                        <a:rPr lang="tr-TR" sz="800" b="1" u="none" strike="noStrike" dirty="0">
                          <a:effectLst/>
                        </a:rPr>
                        <a:t>FAALİYET ADI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hMerge="1">
                  <a:txBody>
                    <a:bodyPr/>
                    <a:lstStyle/>
                    <a:p>
                      <a:endParaRPr lang="tr-TR"/>
                    </a:p>
                  </a:txBody>
                  <a:tcPr/>
                </a:tc>
                <a:tc>
                  <a:txBody>
                    <a:bodyPr/>
                    <a:lstStyle/>
                    <a:p>
                      <a:pPr algn="ctr" fontAlgn="ctr"/>
                      <a:r>
                        <a:rPr lang="tr-TR" sz="800" b="1" u="none" strike="noStrike" dirty="0">
                          <a:effectLst/>
                        </a:rPr>
                        <a:t>FAALİYETİN</a:t>
                      </a:r>
                      <a:br>
                        <a:rPr lang="tr-TR" sz="800" b="1" u="none" strike="noStrike" dirty="0">
                          <a:effectLst/>
                        </a:rPr>
                      </a:br>
                      <a:r>
                        <a:rPr lang="tr-TR" sz="800" b="1" u="none" strike="noStrike" dirty="0">
                          <a:effectLst/>
                        </a:rPr>
                        <a:t>HEDEF</a:t>
                      </a:r>
                      <a:br>
                        <a:rPr lang="tr-TR" sz="800" b="1" u="none" strike="noStrike" dirty="0">
                          <a:effectLst/>
                        </a:rPr>
                      </a:br>
                      <a:r>
                        <a:rPr lang="tr-TR" sz="800" b="1" u="none" strike="noStrike" dirty="0">
                          <a:effectLst/>
                        </a:rPr>
                        <a:t>KİTLESİ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 ADIMLARI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BAŞLANGIÇ TARİHİ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BİTİŞ TARİHİ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SORUMLU BİRİM/KİŞİ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extLst>
                  <a:ext uri="{0D108BD9-81ED-4DB2-BD59-A6C34878D82A}">
                    <a16:rowId xmlns:a16="http://schemas.microsoft.com/office/drawing/2014/main" xmlns="" val="3826168632"/>
                  </a:ext>
                </a:extLst>
              </a:tr>
              <a:tr h="362449">
                <a:tc rowSpan="6">
                  <a:txBody>
                    <a:bodyPr/>
                    <a:lstStyle/>
                    <a:p>
                      <a:pPr algn="ctr" fontAlgn="ctr"/>
                      <a:r>
                        <a:rPr lang="tr-TR" sz="800" u="none" strike="noStrike">
                          <a:effectLst/>
                        </a:rPr>
                        <a:t>EKİM</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1</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2">
                  <a:txBody>
                    <a:bodyPr/>
                    <a:lstStyle/>
                    <a:p>
                      <a:pPr algn="ctr" fontAlgn="ctr"/>
                      <a:r>
                        <a:rPr lang="tr-TR" sz="800" u="none" strike="noStrike">
                          <a:effectLst/>
                        </a:rPr>
                        <a:t>TANITIM VE DUYURU YAPILMASI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hMerge="1">
                  <a:txBody>
                    <a:bodyPr/>
                    <a:lstStyle/>
                    <a:p>
                      <a:endParaRPr lang="tr-TR"/>
                    </a:p>
                  </a:txBody>
                  <a:tcPr/>
                </a:tc>
                <a:tc rowSpan="3">
                  <a:txBody>
                    <a:bodyPr/>
                    <a:lstStyle/>
                    <a:p>
                      <a:pPr algn="ctr" fontAlgn="ctr"/>
                      <a:r>
                        <a:rPr lang="tr-TR" sz="800" u="none" strike="noStrike">
                          <a:effectLst/>
                        </a:rPr>
                        <a:t>Öğrenciler, Öğretmenler, Eğitim Kurumu Yöneticileri ve Veliler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 Tanıtım etkinliği yapılır.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58135591"/>
                  </a:ext>
                </a:extLst>
              </a:tr>
              <a:tr h="487494">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1.2. Bakanlığımıza ait mecralarda proje ile ilgili haberler paylaşılır.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4274943371"/>
                  </a:ext>
                </a:extLst>
              </a:tr>
              <a:tr h="785512">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1.3. Proje uygulama kılavuzu ve eylem planları resmî yazı ile il millî eğitim müdürlüklerine gönderilir.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494491257"/>
                  </a:ext>
                </a:extLst>
              </a:tr>
              <a:tr h="328015">
                <a:tc vMerge="1">
                  <a:txBody>
                    <a:bodyPr/>
                    <a:lstStyle/>
                    <a:p>
                      <a:endParaRPr lang="tr-TR"/>
                    </a:p>
                  </a:txBody>
                  <a:tcPr/>
                </a:tc>
                <a:tc rowSpan="3">
                  <a:txBody>
                    <a:bodyPr/>
                    <a:lstStyle/>
                    <a:p>
                      <a:pPr algn="ctr" fontAlgn="ctr"/>
                      <a:r>
                        <a:rPr lang="tr-TR" sz="800" u="none" strike="noStrike">
                          <a:effectLst/>
                        </a:rPr>
                        <a:t>2</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2">
                  <a:txBody>
                    <a:bodyPr/>
                    <a:lstStyle/>
                    <a:p>
                      <a:pPr algn="ctr" fontAlgn="ctr"/>
                      <a:r>
                        <a:rPr lang="tr-TR" sz="800" u="none" strike="noStrike">
                          <a:effectLst/>
                        </a:rPr>
                        <a:t>KOMİSYONLARIN KURULMASI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hMerge="1">
                  <a:txBody>
                    <a:bodyPr/>
                    <a:lstStyle/>
                    <a:p>
                      <a:endParaRPr lang="tr-TR"/>
                    </a:p>
                  </a:txBody>
                  <a:tcPr/>
                </a:tc>
                <a:tc rowSpan="3">
                  <a:txBody>
                    <a:bodyPr/>
                    <a:lstStyle/>
                    <a:p>
                      <a:pPr algn="ctr" fontAlgn="ctr"/>
                      <a:r>
                        <a:rPr lang="tr-TR" sz="800" u="none" strike="noStrike">
                          <a:effectLst/>
                        </a:rPr>
                        <a:t>İl/İlçe Millî Eğitim ve Okul Müdürlükleri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 İl Yürütme Komisyonu kurulur.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İl/İlçe Millî Eğitim ve Okul Müdürlükleri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81077724"/>
                  </a:ext>
                </a:extLst>
              </a:tr>
              <a:tr h="328015">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2.2. İlçe Yürütme Komisyonu kurulur.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257887027"/>
                  </a:ext>
                </a:extLst>
              </a:tr>
              <a:tr h="328015">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2.3. Okul Yürütme Komisyonu kurulur.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929935055"/>
                  </a:ext>
                </a:extLst>
              </a:tr>
              <a:tr h="479437">
                <a:tc rowSpan="3">
                  <a:txBody>
                    <a:bodyPr/>
                    <a:lstStyle/>
                    <a:p>
                      <a:pPr algn="ctr" fontAlgn="ctr"/>
                      <a:r>
                        <a:rPr lang="tr-TR" sz="800" u="none" strike="noStrike">
                          <a:effectLst/>
                        </a:rPr>
                        <a:t>KASIM</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3</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1000" b="1" u="none" strike="noStrike" dirty="0">
                          <a:effectLst/>
                        </a:rPr>
                        <a:t>****</a:t>
                      </a:r>
                    </a:p>
                    <a:p>
                      <a:pPr algn="ctr" fontAlgn="ctr"/>
                      <a:r>
                        <a:rPr lang="tr-TR" sz="1000" b="1" u="none" strike="noStrike" dirty="0">
                          <a:effectLst/>
                        </a:rPr>
                        <a:t>SÖZLÜK OKUMA </a:t>
                      </a:r>
                    </a:p>
                    <a:p>
                      <a:pPr algn="ctr" fontAlgn="ctr"/>
                      <a:r>
                        <a:rPr lang="tr-TR" sz="1000" b="1" u="none" strike="noStrike" dirty="0">
                          <a:effectLst/>
                        </a:rPr>
                        <a:t>****</a:t>
                      </a:r>
                    </a:p>
                    <a:p>
                      <a:pPr algn="ctr" fontAlgn="ctr"/>
                      <a:r>
                        <a:rPr lang="tr-TR" sz="1000" u="none" strike="noStrike" dirty="0">
                          <a:effectLst/>
                        </a:rPr>
                        <a:t> </a:t>
                      </a:r>
                      <a:endParaRPr lang="tr-TR" sz="10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pPr algn="ctr" fontAlgn="ctr"/>
                      <a:r>
                        <a:rPr lang="tr-TR" sz="800" u="none" strike="noStrike" dirty="0">
                          <a:effectLst/>
                        </a:rPr>
                        <a:t>KLASİK ESER OKUMALARI*</a:t>
                      </a:r>
                      <a:br>
                        <a:rPr lang="tr-TR" sz="800" u="none" strike="noStrike" dirty="0">
                          <a:effectLst/>
                        </a:rPr>
                      </a:b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Ortaokul Öğrencileri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 Tüm sınıflarda "Bilen Oturur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24.11.2023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35741967"/>
                  </a:ext>
                </a:extLst>
              </a:tr>
              <a:tr h="395573">
                <a:tc vMerge="1">
                  <a:txBody>
                    <a:bodyPr/>
                    <a:lstStyle/>
                    <a:p>
                      <a:endParaRPr lang="tr-TR"/>
                    </a:p>
                  </a:txBody>
                  <a:tcPr/>
                </a:tc>
                <a:tc vMerge="1">
                  <a:txBody>
                    <a:bodyPr/>
                    <a:lstStyle/>
                    <a:p>
                      <a:endParaRPr lang="tr-TR"/>
                    </a:p>
                  </a:txBody>
                  <a:tcPr/>
                </a:tc>
                <a:tc vMerge="1">
                  <a:txBody>
                    <a:bodyPr/>
                    <a:lstStyle/>
                    <a:p>
                      <a:pPr algn="ctr"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3.2. Tüm sınıflarda "Pano Çalışmaları"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93277819"/>
                  </a:ext>
                </a:extLst>
              </a:tr>
              <a:tr h="487494">
                <a:tc vMerge="1">
                  <a:txBody>
                    <a:bodyPr/>
                    <a:lstStyle/>
                    <a:p>
                      <a:endParaRPr lang="tr-TR"/>
                    </a:p>
                  </a:txBody>
                  <a:tcPr/>
                </a:tc>
                <a:tc vMerge="1">
                  <a:txBody>
                    <a:bodyPr/>
                    <a:lstStyle/>
                    <a:p>
                      <a:endParaRPr lang="tr-TR"/>
                    </a:p>
                  </a:txBody>
                  <a:tcPr/>
                </a:tc>
                <a:tc vMerge="1">
                  <a:txBody>
                    <a:bodyPr/>
                    <a:lstStyle/>
                    <a:p>
                      <a:pPr algn="ctr"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3.3. İl geneli "Sözlük Tasarım Yarışması"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İl Yürütme Komisyonu</a:t>
                      </a:r>
                      <a:br>
                        <a:rPr lang="tr-TR" sz="800" u="none" strike="noStrike" dirty="0">
                          <a:effectLst/>
                        </a:rPr>
                      </a:b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73004500"/>
                  </a:ext>
                </a:extLst>
              </a:tr>
            </a:tbl>
          </a:graphicData>
        </a:graphic>
      </p:graphicFrame>
    </p:spTree>
    <p:extLst>
      <p:ext uri="{BB962C8B-B14F-4D97-AF65-F5344CB8AC3E}">
        <p14:creationId xmlns:p14="http://schemas.microsoft.com/office/powerpoint/2010/main" val="26765066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56090BFB-CBE2-40C5-999E-1D305FA92024}"/>
              </a:ext>
            </a:extLst>
          </p:cNvPr>
          <p:cNvGraphicFramePr>
            <a:graphicFrameLocks noGrp="1"/>
          </p:cNvGraphicFramePr>
          <p:nvPr>
            <p:extLst>
              <p:ext uri="{D42A27DB-BD31-4B8C-83A1-F6EECF244321}">
                <p14:modId xmlns:p14="http://schemas.microsoft.com/office/powerpoint/2010/main" val="4246008568"/>
              </p:ext>
            </p:extLst>
          </p:nvPr>
        </p:nvGraphicFramePr>
        <p:xfrm>
          <a:off x="411481" y="444814"/>
          <a:ext cx="8266177" cy="6102291"/>
        </p:xfrm>
        <a:graphic>
          <a:graphicData uri="http://schemas.openxmlformats.org/drawingml/2006/table">
            <a:tbl>
              <a:tblPr>
                <a:tableStyleId>{5C22544A-7EE6-4342-B048-85BDC9FD1C3A}</a:tableStyleId>
              </a:tblPr>
              <a:tblGrid>
                <a:gridCol w="530351">
                  <a:extLst>
                    <a:ext uri="{9D8B030D-6E8A-4147-A177-3AD203B41FA5}">
                      <a16:colId xmlns:a16="http://schemas.microsoft.com/office/drawing/2014/main" xmlns="" val="4254020168"/>
                    </a:ext>
                  </a:extLst>
                </a:gridCol>
                <a:gridCol w="365760">
                  <a:extLst>
                    <a:ext uri="{9D8B030D-6E8A-4147-A177-3AD203B41FA5}">
                      <a16:colId xmlns:a16="http://schemas.microsoft.com/office/drawing/2014/main" xmlns="" val="886089522"/>
                    </a:ext>
                  </a:extLst>
                </a:gridCol>
                <a:gridCol w="905256">
                  <a:extLst>
                    <a:ext uri="{9D8B030D-6E8A-4147-A177-3AD203B41FA5}">
                      <a16:colId xmlns:a16="http://schemas.microsoft.com/office/drawing/2014/main" xmlns="" val="991483978"/>
                    </a:ext>
                  </a:extLst>
                </a:gridCol>
                <a:gridCol w="1250760">
                  <a:extLst>
                    <a:ext uri="{9D8B030D-6E8A-4147-A177-3AD203B41FA5}">
                      <a16:colId xmlns:a16="http://schemas.microsoft.com/office/drawing/2014/main" xmlns="" val="3863726620"/>
                    </a:ext>
                  </a:extLst>
                </a:gridCol>
                <a:gridCol w="654426">
                  <a:extLst>
                    <a:ext uri="{9D8B030D-6E8A-4147-A177-3AD203B41FA5}">
                      <a16:colId xmlns:a16="http://schemas.microsoft.com/office/drawing/2014/main" xmlns="" val="2143621784"/>
                    </a:ext>
                  </a:extLst>
                </a:gridCol>
                <a:gridCol w="1480247">
                  <a:extLst>
                    <a:ext uri="{9D8B030D-6E8A-4147-A177-3AD203B41FA5}">
                      <a16:colId xmlns:a16="http://schemas.microsoft.com/office/drawing/2014/main" xmlns="" val="2860107049"/>
                    </a:ext>
                  </a:extLst>
                </a:gridCol>
                <a:gridCol w="1024181">
                  <a:extLst>
                    <a:ext uri="{9D8B030D-6E8A-4147-A177-3AD203B41FA5}">
                      <a16:colId xmlns:a16="http://schemas.microsoft.com/office/drawing/2014/main" xmlns="" val="3804217307"/>
                    </a:ext>
                  </a:extLst>
                </a:gridCol>
                <a:gridCol w="1003634">
                  <a:extLst>
                    <a:ext uri="{9D8B030D-6E8A-4147-A177-3AD203B41FA5}">
                      <a16:colId xmlns:a16="http://schemas.microsoft.com/office/drawing/2014/main" xmlns="" val="3094649368"/>
                    </a:ext>
                  </a:extLst>
                </a:gridCol>
                <a:gridCol w="1051562">
                  <a:extLst>
                    <a:ext uri="{9D8B030D-6E8A-4147-A177-3AD203B41FA5}">
                      <a16:colId xmlns:a16="http://schemas.microsoft.com/office/drawing/2014/main" xmlns="" val="3771124557"/>
                    </a:ext>
                  </a:extLst>
                </a:gridCol>
              </a:tblGrid>
              <a:tr h="968450">
                <a:tc rowSpan="13">
                  <a:txBody>
                    <a:bodyPr/>
                    <a:lstStyle/>
                    <a:p>
                      <a:pPr algn="ctr" fontAlgn="ctr"/>
                      <a:r>
                        <a:rPr lang="tr-TR" sz="800" u="none" strike="noStrike">
                          <a:effectLst/>
                        </a:rPr>
                        <a:t>ARALIK</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800" u="none" strike="noStrike">
                          <a:effectLst/>
                        </a:rPr>
                        <a:t>4</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fontAlgn="ctr"/>
                      <a:r>
                        <a:rPr lang="tr-TR" sz="900" b="1" u="none" strike="noStrike" dirty="0">
                          <a:effectLst/>
                        </a:rPr>
                        <a:t>****</a:t>
                      </a:r>
                    </a:p>
                    <a:p>
                      <a:pPr algn="ctr" fontAlgn="ctr"/>
                      <a:r>
                        <a:rPr lang="tr-TR" sz="900" b="1" u="none" strike="noStrike" dirty="0">
                          <a:effectLst/>
                        </a:rPr>
                        <a:t>SÖZLÜK OKUMA </a:t>
                      </a:r>
                    </a:p>
                    <a:p>
                      <a:pPr algn="ctr" fontAlgn="ctr"/>
                      <a:r>
                        <a:rPr lang="tr-TR" sz="900" b="1" u="none" strike="noStrike" dirty="0">
                          <a:effectLst/>
                        </a:rPr>
                        <a:t>****</a:t>
                      </a:r>
                      <a:endParaRPr lang="tr-TR" sz="9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8">
                  <a:txBody>
                    <a:bodyPr/>
                    <a:lstStyle/>
                    <a:p>
                      <a:pPr algn="ctr" fontAlgn="ctr"/>
                      <a:r>
                        <a:rPr lang="tr-TR" sz="800" u="none" strike="noStrike">
                          <a:effectLst/>
                        </a:rPr>
                        <a:t>YUNUS EMRE ŞİİRLERİ  OKUMALARI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800" u="none" strike="noStrike">
                          <a:effectLst/>
                        </a:rPr>
                        <a:t>Ortaokul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4.1. Faaliyet duyurulur.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1.12.2023</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br>
                        <a:rPr lang="tr-TR" sz="800" u="none" strike="noStrike">
                          <a:effectLst/>
                        </a:rPr>
                      </a:br>
                      <a:r>
                        <a:rPr lang="tr-TR" sz="800" u="none" strike="noStrike">
                          <a:effectLst/>
                        </a:rPr>
                        <a:t>İlçe Yürütme Komisyonu</a:t>
                      </a:r>
                      <a:br>
                        <a:rPr lang="tr-TR" sz="800" u="none" strike="noStrike">
                          <a:effectLst/>
                        </a:rPr>
                      </a:b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01774587"/>
                  </a:ext>
                </a:extLst>
              </a:tr>
              <a:tr h="554338">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4.2. "Gönül Çalab'ın Tahtı: Açıklamalı Yunus Emre Sözlüğü" öğrencilerle paylaşılır.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40858642"/>
                  </a:ext>
                </a:extLst>
              </a:tr>
              <a:tr h="739116">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4.3. Öğrencilerden Yunus Emre Sözlüğünden  seçilecek en az üç kelimenin yer alacağı anlamlı bir cümle ve afiş oluşturması istenir.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19856659"/>
                  </a:ext>
                </a:extLst>
              </a:tr>
              <a:tr h="369559">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4.4. Her sınıf için sınıfın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59393974"/>
                  </a:ext>
                </a:extLst>
              </a:tr>
              <a:tr h="488844">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4.5. Sınıfların en iyi cümleleri arasından okulun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12500837"/>
                  </a:ext>
                </a:extLst>
              </a:tr>
              <a:tr h="677416">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4.6. Okulların en iyi cümleleri/afişi ilçe millî eğitim müdürlüklerine gönderilir ve ilçenin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3189856"/>
                  </a:ext>
                </a:extLst>
              </a:tr>
              <a:tr h="648712">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4.7. İlçelerin en iyi cümleleri il millî eğitim müdürlüklerine gönderilir ve ilin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İlçe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15127040"/>
                  </a:ext>
                </a:extLst>
              </a:tr>
              <a:tr h="488844">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4.8. İlin en iyi cümleleri/afişleri  sergilenir ve il birincisi ödüllendirilir.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78532567"/>
                  </a:ext>
                </a:extLst>
              </a:tr>
              <a:tr h="328976">
                <a:tc vMerge="1">
                  <a:txBody>
                    <a:bodyPr/>
                    <a:lstStyle/>
                    <a:p>
                      <a:endParaRPr lang="tr-TR"/>
                    </a:p>
                  </a:txBody>
                  <a:tcPr/>
                </a:tc>
                <a:tc rowSpan="5">
                  <a:txBody>
                    <a:bodyPr/>
                    <a:lstStyle/>
                    <a:p>
                      <a:pPr algn="ctr" fontAlgn="ctr"/>
                      <a:r>
                        <a:rPr lang="tr-TR" sz="800" u="none" strike="noStrike">
                          <a:effectLst/>
                        </a:rPr>
                        <a:t>5</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rowSpan="5">
                  <a:txBody>
                    <a:bodyPr/>
                    <a:lstStyle/>
                    <a:p>
                      <a:pPr algn="ctr" fontAlgn="ctr"/>
                      <a:r>
                        <a:rPr lang="tr-TR" sz="800" u="none" strike="noStrike">
                          <a:effectLst/>
                        </a:rPr>
                        <a:t>ANAHTAR KELİMELERLE HİKÂYE ANLATMA YARIŞMASI</a:t>
                      </a:r>
                      <a:br>
                        <a:rPr lang="tr-TR" sz="800" u="none" strike="noStrike">
                          <a:effectLst/>
                        </a:rPr>
                      </a:b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Ortaokul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5.1. Yarışma şartnamesi hazırlanır.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4.12.2023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33897588"/>
                  </a:ext>
                </a:extLst>
              </a:tr>
              <a:tr h="184779">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5.2. Yarışma duyurulur.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667683157"/>
                  </a:ext>
                </a:extLst>
              </a:tr>
              <a:tr h="274459">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5.3. Yarışma ortamı hazırlanır.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326648429"/>
                  </a:ext>
                </a:extLst>
              </a:tr>
              <a:tr h="184779">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5.4. Yarışma gerçekleştirilir.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587331271"/>
                  </a:ext>
                </a:extLst>
              </a:tr>
              <a:tr h="194019">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5.5. Sonuçlar açıklanır.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23.12.2023</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209512834"/>
                  </a:ext>
                </a:extLst>
              </a:tr>
            </a:tbl>
          </a:graphicData>
        </a:graphic>
      </p:graphicFrame>
    </p:spTree>
    <p:extLst>
      <p:ext uri="{BB962C8B-B14F-4D97-AF65-F5344CB8AC3E}">
        <p14:creationId xmlns:p14="http://schemas.microsoft.com/office/powerpoint/2010/main" val="17027334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56E533CD-9E68-4E6C-8688-05BD86A85D8F}"/>
              </a:ext>
            </a:extLst>
          </p:cNvPr>
          <p:cNvGraphicFramePr>
            <a:graphicFrameLocks noGrp="1"/>
          </p:cNvGraphicFramePr>
          <p:nvPr>
            <p:extLst>
              <p:ext uri="{D42A27DB-BD31-4B8C-83A1-F6EECF244321}">
                <p14:modId xmlns:p14="http://schemas.microsoft.com/office/powerpoint/2010/main" val="3212770041"/>
              </p:ext>
            </p:extLst>
          </p:nvPr>
        </p:nvGraphicFramePr>
        <p:xfrm>
          <a:off x="365760" y="548640"/>
          <a:ext cx="8266177" cy="5632705"/>
        </p:xfrm>
        <a:graphic>
          <a:graphicData uri="http://schemas.openxmlformats.org/drawingml/2006/table">
            <a:tbl>
              <a:tblPr>
                <a:tableStyleId>{5C22544A-7EE6-4342-B048-85BDC9FD1C3A}</a:tableStyleId>
              </a:tblPr>
              <a:tblGrid>
                <a:gridCol w="491516">
                  <a:extLst>
                    <a:ext uri="{9D8B030D-6E8A-4147-A177-3AD203B41FA5}">
                      <a16:colId xmlns:a16="http://schemas.microsoft.com/office/drawing/2014/main" xmlns="" val="2086266465"/>
                    </a:ext>
                  </a:extLst>
                </a:gridCol>
                <a:gridCol w="401929">
                  <a:extLst>
                    <a:ext uri="{9D8B030D-6E8A-4147-A177-3AD203B41FA5}">
                      <a16:colId xmlns:a16="http://schemas.microsoft.com/office/drawing/2014/main" xmlns="" val="1442839704"/>
                    </a:ext>
                  </a:extLst>
                </a:gridCol>
                <a:gridCol w="955725">
                  <a:extLst>
                    <a:ext uri="{9D8B030D-6E8A-4147-A177-3AD203B41FA5}">
                      <a16:colId xmlns:a16="http://schemas.microsoft.com/office/drawing/2014/main" xmlns="" val="1126263878"/>
                    </a:ext>
                  </a:extLst>
                </a:gridCol>
                <a:gridCol w="972495">
                  <a:extLst>
                    <a:ext uri="{9D8B030D-6E8A-4147-A177-3AD203B41FA5}">
                      <a16:colId xmlns:a16="http://schemas.microsoft.com/office/drawing/2014/main" xmlns="" val="2535954607"/>
                    </a:ext>
                  </a:extLst>
                </a:gridCol>
                <a:gridCol w="664456">
                  <a:extLst>
                    <a:ext uri="{9D8B030D-6E8A-4147-A177-3AD203B41FA5}">
                      <a16:colId xmlns:a16="http://schemas.microsoft.com/office/drawing/2014/main" xmlns="" val="1416012864"/>
                    </a:ext>
                  </a:extLst>
                </a:gridCol>
                <a:gridCol w="1683897">
                  <a:extLst>
                    <a:ext uri="{9D8B030D-6E8A-4147-A177-3AD203B41FA5}">
                      <a16:colId xmlns:a16="http://schemas.microsoft.com/office/drawing/2014/main" xmlns="" val="3586002510"/>
                    </a:ext>
                  </a:extLst>
                </a:gridCol>
                <a:gridCol w="1246994">
                  <a:extLst>
                    <a:ext uri="{9D8B030D-6E8A-4147-A177-3AD203B41FA5}">
                      <a16:colId xmlns:a16="http://schemas.microsoft.com/office/drawing/2014/main" xmlns="" val="2075727351"/>
                    </a:ext>
                  </a:extLst>
                </a:gridCol>
                <a:gridCol w="1044554">
                  <a:extLst>
                    <a:ext uri="{9D8B030D-6E8A-4147-A177-3AD203B41FA5}">
                      <a16:colId xmlns:a16="http://schemas.microsoft.com/office/drawing/2014/main" xmlns="" val="1777556056"/>
                    </a:ext>
                  </a:extLst>
                </a:gridCol>
                <a:gridCol w="804611">
                  <a:extLst>
                    <a:ext uri="{9D8B030D-6E8A-4147-A177-3AD203B41FA5}">
                      <a16:colId xmlns:a16="http://schemas.microsoft.com/office/drawing/2014/main" xmlns="" val="2328560792"/>
                    </a:ext>
                  </a:extLst>
                </a:gridCol>
              </a:tblGrid>
              <a:tr h="349761">
                <a:tc rowSpan="4">
                  <a:txBody>
                    <a:bodyPr/>
                    <a:lstStyle/>
                    <a:p>
                      <a:pPr algn="ctr" fontAlgn="ctr"/>
                      <a:r>
                        <a:rPr lang="tr-TR" sz="800" u="none" strike="noStrike">
                          <a:effectLst/>
                        </a:rPr>
                        <a:t>OCAK</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6</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tr-TR" sz="900" b="1" u="none" strike="noStrike" dirty="0">
                          <a:effectLst/>
                        </a:rPr>
                        <a:t>****</a:t>
                      </a:r>
                    </a:p>
                    <a:p>
                      <a:pPr algn="ctr" fontAlgn="ctr"/>
                      <a:r>
                        <a:rPr lang="tr-TR" sz="900" b="1" u="none" strike="noStrike" dirty="0">
                          <a:effectLst/>
                        </a:rPr>
                        <a:t>SÖZLÜK OKUMA </a:t>
                      </a:r>
                    </a:p>
                    <a:p>
                      <a:pPr algn="ctr" fontAlgn="ctr"/>
                      <a:r>
                        <a:rPr lang="tr-TR" sz="900" b="1" u="none" strike="noStrike" dirty="0">
                          <a:effectLst/>
                        </a:rPr>
                        <a:t>****</a:t>
                      </a:r>
                      <a:endParaRPr lang="tr-TR" sz="9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4">
                  <a:txBody>
                    <a:bodyPr/>
                    <a:lstStyle/>
                    <a:p>
                      <a:pPr algn="ctr" fontAlgn="ctr"/>
                      <a:r>
                        <a:rPr lang="tr-TR" sz="800" u="none" strike="noStrike">
                          <a:effectLst/>
                        </a:rPr>
                        <a:t>DEDE KORKUT OKUMALARI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Ortaokul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 Tüm sınıflarda "Anlamını Bul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48674859"/>
                  </a:ext>
                </a:extLst>
              </a:tr>
              <a:tr h="462656">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6.2. Tüm sınıflarda "Hatırlatmaca"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8.01.2024</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12.01.2024</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57509980"/>
                  </a:ext>
                </a:extLst>
              </a:tr>
              <a:tr h="470429">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6.3. Tüm sınıflarda "Anahtar Kelimelerle Hikaye Yazma" etkinliği yapılır.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78483365"/>
                  </a:ext>
                </a:extLst>
              </a:tr>
              <a:tr h="916567">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6.4. İl geneli 'Dede Korkut Hikayeleri'nden hareketle yeni bir hikaye yazma yarışması.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br>
                        <a:rPr lang="tr-TR" sz="800" u="none" strike="noStrike">
                          <a:effectLst/>
                        </a:rPr>
                      </a:br>
                      <a:r>
                        <a:rPr lang="tr-TR" sz="800" u="none" strike="noStrike">
                          <a:effectLst/>
                        </a:rPr>
                        <a:t>İlçe Yürütme Komisyonu</a:t>
                      </a:r>
                      <a:br>
                        <a:rPr lang="tr-TR" sz="800" u="none" strike="noStrike">
                          <a:effectLst/>
                        </a:rPr>
                      </a:b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683513"/>
                  </a:ext>
                </a:extLst>
              </a:tr>
              <a:tr h="462656">
                <a:tc rowSpan="4">
                  <a:txBody>
                    <a:bodyPr/>
                    <a:lstStyle/>
                    <a:p>
                      <a:pPr algn="ctr" fontAlgn="ctr"/>
                      <a:r>
                        <a:rPr lang="tr-TR" sz="800" u="none" strike="noStrike">
                          <a:effectLst/>
                        </a:rPr>
                        <a:t>ŞUBAT</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7</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DEYİMLER VE ATASÖZLERİ OKUMALARI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Ortaokul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7.1. Tüm sınıflarda "Anlat Bakalım" etkinliği yapılır. (bk. Ek 5)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7551517"/>
                  </a:ext>
                </a:extLst>
              </a:tr>
              <a:tr h="524641">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7.2. Tüm sınıflarda "Drama ile Atasözü/Deyim Anlatma" etkinliği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16.02.2024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67997583"/>
                  </a:ext>
                </a:extLst>
              </a:tr>
              <a:tr h="462656">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7.3. Tüm sınıflarda "Atasözü/Deyim Resimleme" etkinliği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71559169"/>
                  </a:ext>
                </a:extLst>
              </a:tr>
              <a:tr h="358505">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7.4. Ortaya çıkan ürünlerden okul sergisi açılır.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26.02.2024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29.02.2024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97850755"/>
                  </a:ext>
                </a:extLst>
              </a:tr>
              <a:tr h="349761">
                <a:tc rowSpan="4">
                  <a:txBody>
                    <a:bodyPr/>
                    <a:lstStyle/>
                    <a:p>
                      <a:pPr algn="ctr" fontAlgn="ctr"/>
                      <a:r>
                        <a:rPr lang="tr-TR" sz="800" u="none" strike="noStrike">
                          <a:effectLst/>
                        </a:rPr>
                        <a:t>MART</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8</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MESNEVİ'DEN HİKAYELER</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Ortaokul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8.1. Tüm sınıflarda "Anlamını Bul"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08857944"/>
                  </a:ext>
                </a:extLst>
              </a:tr>
              <a:tr h="462656">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8.2. Tüm sınıflarda "Kelime Türetme"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5383683"/>
                  </a:ext>
                </a:extLst>
              </a:tr>
              <a:tr h="349761">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8.3. Tüm sınıflarda "Kare Bulmaca" etkinliği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2326772"/>
                  </a:ext>
                </a:extLst>
              </a:tr>
              <a:tr h="462656">
                <a:tc vMerge="1">
                  <a:txBody>
                    <a:bodyPr/>
                    <a:lstStyle/>
                    <a:p>
                      <a:endParaRPr lang="tr-TR"/>
                    </a:p>
                  </a:txBody>
                  <a:tcPr/>
                </a:tc>
                <a:tc vMerge="1">
                  <a:txBody>
                    <a:bodyPr/>
                    <a:lstStyle/>
                    <a:p>
                      <a:endParaRPr lang="tr-TR"/>
                    </a:p>
                  </a:txBody>
                  <a:tcPr/>
                </a:tc>
                <a:tc vMerge="1">
                  <a:txBody>
                    <a:bodyPr/>
                    <a:lstStyle/>
                    <a:p>
                      <a:pPr algn="l"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8.4. Öykü Kartları hazırlama; hazırlanan  kartlarla anlatım etkinliği yapılır.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29.03.2024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Okul Yürütme Komisyonu</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87651"/>
                  </a:ext>
                </a:extLst>
              </a:tr>
            </a:tbl>
          </a:graphicData>
        </a:graphic>
      </p:graphicFrame>
    </p:spTree>
    <p:extLst>
      <p:ext uri="{BB962C8B-B14F-4D97-AF65-F5344CB8AC3E}">
        <p14:creationId xmlns:p14="http://schemas.microsoft.com/office/powerpoint/2010/main" val="18247217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4E73DAD1-A882-45D0-A6BC-8BFF07CEA308}"/>
              </a:ext>
            </a:extLst>
          </p:cNvPr>
          <p:cNvGraphicFramePr>
            <a:graphicFrameLocks noGrp="1"/>
          </p:cNvGraphicFramePr>
          <p:nvPr>
            <p:extLst>
              <p:ext uri="{D42A27DB-BD31-4B8C-83A1-F6EECF244321}">
                <p14:modId xmlns:p14="http://schemas.microsoft.com/office/powerpoint/2010/main" val="82492437"/>
              </p:ext>
            </p:extLst>
          </p:nvPr>
        </p:nvGraphicFramePr>
        <p:xfrm>
          <a:off x="411480" y="244484"/>
          <a:ext cx="8449056" cy="6369032"/>
        </p:xfrm>
        <a:graphic>
          <a:graphicData uri="http://schemas.openxmlformats.org/drawingml/2006/table">
            <a:tbl>
              <a:tblPr>
                <a:tableStyleId>{5C22544A-7EE6-4342-B048-85BDC9FD1C3A}</a:tableStyleId>
              </a:tblPr>
              <a:tblGrid>
                <a:gridCol w="978408">
                  <a:extLst>
                    <a:ext uri="{9D8B030D-6E8A-4147-A177-3AD203B41FA5}">
                      <a16:colId xmlns:a16="http://schemas.microsoft.com/office/drawing/2014/main" xmlns="" val="808845471"/>
                    </a:ext>
                  </a:extLst>
                </a:gridCol>
                <a:gridCol w="512346">
                  <a:extLst>
                    <a:ext uri="{9D8B030D-6E8A-4147-A177-3AD203B41FA5}">
                      <a16:colId xmlns:a16="http://schemas.microsoft.com/office/drawing/2014/main" xmlns="" val="3108652366"/>
                    </a:ext>
                  </a:extLst>
                </a:gridCol>
                <a:gridCol w="822678">
                  <a:extLst>
                    <a:ext uri="{9D8B030D-6E8A-4147-A177-3AD203B41FA5}">
                      <a16:colId xmlns:a16="http://schemas.microsoft.com/office/drawing/2014/main" xmlns="" val="1434433900"/>
                    </a:ext>
                  </a:extLst>
                </a:gridCol>
                <a:gridCol w="1488570">
                  <a:extLst>
                    <a:ext uri="{9D8B030D-6E8A-4147-A177-3AD203B41FA5}">
                      <a16:colId xmlns:a16="http://schemas.microsoft.com/office/drawing/2014/main" xmlns="" val="1569715232"/>
                    </a:ext>
                  </a:extLst>
                </a:gridCol>
                <a:gridCol w="439138">
                  <a:extLst>
                    <a:ext uri="{9D8B030D-6E8A-4147-A177-3AD203B41FA5}">
                      <a16:colId xmlns:a16="http://schemas.microsoft.com/office/drawing/2014/main" xmlns="" val="3021188747"/>
                    </a:ext>
                  </a:extLst>
                </a:gridCol>
                <a:gridCol w="1366560">
                  <a:extLst>
                    <a:ext uri="{9D8B030D-6E8A-4147-A177-3AD203B41FA5}">
                      <a16:colId xmlns:a16="http://schemas.microsoft.com/office/drawing/2014/main" xmlns="" val="2098411212"/>
                    </a:ext>
                  </a:extLst>
                </a:gridCol>
                <a:gridCol w="1153423">
                  <a:extLst>
                    <a:ext uri="{9D8B030D-6E8A-4147-A177-3AD203B41FA5}">
                      <a16:colId xmlns:a16="http://schemas.microsoft.com/office/drawing/2014/main" xmlns="" val="1531689555"/>
                    </a:ext>
                  </a:extLst>
                </a:gridCol>
                <a:gridCol w="946889">
                  <a:extLst>
                    <a:ext uri="{9D8B030D-6E8A-4147-A177-3AD203B41FA5}">
                      <a16:colId xmlns:a16="http://schemas.microsoft.com/office/drawing/2014/main" xmlns="" val="31245464"/>
                    </a:ext>
                  </a:extLst>
                </a:gridCol>
                <a:gridCol w="741044">
                  <a:extLst>
                    <a:ext uri="{9D8B030D-6E8A-4147-A177-3AD203B41FA5}">
                      <a16:colId xmlns:a16="http://schemas.microsoft.com/office/drawing/2014/main" xmlns="" val="565569020"/>
                    </a:ext>
                  </a:extLst>
                </a:gridCol>
              </a:tblGrid>
              <a:tr h="439677">
                <a:tc rowSpan="3">
                  <a:txBody>
                    <a:bodyPr/>
                    <a:lstStyle/>
                    <a:p>
                      <a:pPr algn="ctr" fontAlgn="ctr"/>
                      <a:r>
                        <a:rPr lang="tr-TR" sz="800" u="none" strike="noStrike" dirty="0">
                          <a:effectLst/>
                        </a:rPr>
                        <a:t>NİSAN</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9</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900" b="1" u="none" strike="noStrike" dirty="0">
                          <a:effectLst/>
                        </a:rPr>
                        <a:t>****</a:t>
                      </a:r>
                    </a:p>
                    <a:p>
                      <a:pPr algn="ctr" fontAlgn="ctr"/>
                      <a:r>
                        <a:rPr lang="tr-TR" sz="900" b="1" u="none" strike="noStrike" dirty="0">
                          <a:effectLst/>
                        </a:rPr>
                        <a:t>SÖZLÜK OKUMA </a:t>
                      </a:r>
                    </a:p>
                    <a:p>
                      <a:pPr algn="ctr" fontAlgn="ctr"/>
                      <a:r>
                        <a:rPr lang="tr-TR" sz="900" b="1" u="none" strike="noStrike" dirty="0">
                          <a:effectLst/>
                        </a:rPr>
                        <a:t>****</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pPr algn="ctr" fontAlgn="ctr"/>
                      <a:r>
                        <a:rPr lang="tr-TR" sz="800" u="none" strike="noStrike">
                          <a:effectLst/>
                        </a:rPr>
                        <a:t>MISRA EZBERLEME ***</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Ortaokul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9.1. Tüm sınıflarda "Bu Nedir?"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37765752"/>
                  </a:ext>
                </a:extLst>
              </a:tr>
              <a:tr h="439677">
                <a:tc vMerge="1">
                  <a:txBody>
                    <a:bodyPr/>
                    <a:lstStyle/>
                    <a:p>
                      <a:endParaRPr lang="tr-TR"/>
                    </a:p>
                  </a:txBody>
                  <a:tcPr/>
                </a:tc>
                <a:tc vMerge="1">
                  <a:txBody>
                    <a:bodyPr/>
                    <a:lstStyle/>
                    <a:p>
                      <a:endParaRPr lang="tr-TR"/>
                    </a:p>
                  </a:txBody>
                  <a:tcPr/>
                </a:tc>
                <a:tc vMerge="1">
                  <a:txBody>
                    <a:bodyPr/>
                    <a:lstStyle/>
                    <a:p>
                      <a:pPr algn="ctr" fontAlgn="ctr"/>
                      <a:r>
                        <a:rPr lang="tr-TR" sz="600" u="none" strike="noStrike">
                          <a:effectLst/>
                        </a:rPr>
                        <a:t> </a:t>
                      </a:r>
                      <a:endParaRPr lang="tr-TR" sz="600" b="1" i="0" u="none" strike="noStrike">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9.2. Tüm sınıflarda "Duvar Yazısı (Grafiti) Çalışmaları" yapılır.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19.04.2023</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29850990"/>
                  </a:ext>
                </a:extLst>
              </a:tr>
              <a:tr h="300812">
                <a:tc vMerge="1">
                  <a:txBody>
                    <a:bodyPr/>
                    <a:lstStyle/>
                    <a:p>
                      <a:endParaRPr lang="tr-TR"/>
                    </a:p>
                  </a:txBody>
                  <a:tcPr/>
                </a:tc>
                <a:tc vMerge="1">
                  <a:txBody>
                    <a:bodyPr/>
                    <a:lstStyle/>
                    <a:p>
                      <a:endParaRPr lang="tr-TR"/>
                    </a:p>
                  </a:txBody>
                  <a:tcPr/>
                </a:tc>
                <a:tc vMerge="1">
                  <a:txBody>
                    <a:bodyPr/>
                    <a:lstStyle/>
                    <a:p>
                      <a:pPr algn="ctr" fontAlgn="ctr"/>
                      <a:r>
                        <a:rPr lang="tr-TR" sz="600" u="none" strike="noStrike">
                          <a:effectLst/>
                        </a:rPr>
                        <a:t> </a:t>
                      </a:r>
                      <a:endParaRPr lang="tr-TR" sz="600" b="1" i="0" u="none" strike="noStrike">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dirty="0">
                          <a:effectLst/>
                        </a:rPr>
                        <a:t>9.3. İl geneli "Video Yarışması" yapılır. </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26.04.2023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23365600"/>
                  </a:ext>
                </a:extLst>
              </a:tr>
              <a:tr h="439677">
                <a:tc rowSpan="5">
                  <a:txBody>
                    <a:bodyPr/>
                    <a:lstStyle/>
                    <a:p>
                      <a:pPr algn="ctr" fontAlgn="ctr"/>
                      <a:r>
                        <a:rPr lang="tr-TR" sz="800" u="none" strike="noStrike">
                          <a:effectLst/>
                        </a:rPr>
                        <a:t>MAYIS</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10</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r>
                        <a:rPr lang="tr-TR" sz="600" u="none" strike="noStrike">
                          <a:effectLst/>
                        </a:rPr>
                        <a:t> </a:t>
                      </a:r>
                      <a:endParaRPr lang="tr-TR" sz="600" b="1" i="0" u="none" strike="noStrike">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lang="tr-TR" sz="800" u="none" strike="noStrike" dirty="0">
                          <a:effectLst/>
                        </a:rPr>
                        <a:t>TÜRKÜ EZBERLEME ÇALIŞMALARI</a:t>
                      </a:r>
                      <a:endParaRPr lang="tr-TR" sz="800" dirty="0"/>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Ortaokul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 Tüm sınıflarda "Baş Harflerini Değiştir"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1.05.2024</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38338527"/>
                  </a:ext>
                </a:extLst>
              </a:tr>
              <a:tr h="506858">
                <a:tc vMerge="1">
                  <a:txBody>
                    <a:bodyPr/>
                    <a:lstStyle/>
                    <a:p>
                      <a:endParaRPr lang="tr-TR"/>
                    </a:p>
                  </a:txBody>
                  <a:tcPr/>
                </a:tc>
                <a:tc vMerge="1">
                  <a:txBody>
                    <a:bodyPr/>
                    <a:lstStyle/>
                    <a:p>
                      <a:endParaRPr lang="tr-TR"/>
                    </a:p>
                  </a:txBody>
                  <a:tcPr/>
                </a:tc>
                <a:tc vMerge="1">
                  <a:txBody>
                    <a:bodyPr/>
                    <a:lstStyle/>
                    <a:p>
                      <a:pPr algn="ctr" fontAlgn="ctr"/>
                      <a:r>
                        <a:rPr lang="tr-TR" sz="600" u="none" strike="noStrike">
                          <a:effectLst/>
                        </a:rPr>
                        <a:t> </a:t>
                      </a:r>
                      <a:endParaRPr lang="tr-TR" sz="600" b="1" i="0" u="none" strike="noStrike">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10.2. Tüm sınıflarda "Sözsüz Oyun (Pandomim) ile Kelime Anlatma" etkinliği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13.05.2024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17.05.2024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93060039"/>
                  </a:ext>
                </a:extLst>
              </a:tr>
              <a:tr h="439677">
                <a:tc vMerge="1">
                  <a:txBody>
                    <a:bodyPr/>
                    <a:lstStyle/>
                    <a:p>
                      <a:endParaRPr lang="tr-TR"/>
                    </a:p>
                  </a:txBody>
                  <a:tcPr/>
                </a:tc>
                <a:tc vMerge="1">
                  <a:txBody>
                    <a:bodyPr/>
                    <a:lstStyle/>
                    <a:p>
                      <a:endParaRPr lang="tr-TR"/>
                    </a:p>
                  </a:txBody>
                  <a:tcPr/>
                </a:tc>
                <a:tc vMerge="1">
                  <a:txBody>
                    <a:bodyPr/>
                    <a:lstStyle/>
                    <a:p>
                      <a:pPr algn="ctr" fontAlgn="ctr"/>
                      <a:r>
                        <a:rPr lang="tr-TR" sz="600" u="none" strike="noStrike">
                          <a:effectLst/>
                        </a:rPr>
                        <a:t> </a:t>
                      </a:r>
                      <a:endParaRPr lang="tr-TR" sz="600" b="1" i="0" u="none" strike="noStrike">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10.3. Tüm sınıflarda "Beyin Fırtınası"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24.05.2024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757542"/>
                  </a:ext>
                </a:extLst>
              </a:tr>
              <a:tr h="381502">
                <a:tc vMerge="1">
                  <a:txBody>
                    <a:bodyPr/>
                    <a:lstStyle/>
                    <a:p>
                      <a:endParaRPr lang="tr-TR"/>
                    </a:p>
                  </a:txBody>
                  <a:tcPr/>
                </a:tc>
                <a:tc vMerge="1">
                  <a:txBody>
                    <a:bodyPr/>
                    <a:lstStyle/>
                    <a:p>
                      <a:endParaRPr lang="tr-TR"/>
                    </a:p>
                  </a:txBody>
                  <a:tcPr/>
                </a:tc>
                <a:tc vMerge="1">
                  <a:txBody>
                    <a:bodyPr/>
                    <a:lstStyle/>
                    <a:p>
                      <a:pPr algn="ctr" fontAlgn="ctr"/>
                      <a:r>
                        <a:rPr lang="tr-TR" sz="600" u="none" strike="noStrike">
                          <a:effectLst/>
                        </a:rPr>
                        <a:t> </a:t>
                      </a:r>
                      <a:endParaRPr lang="tr-TR" sz="600" b="1" i="0" u="none" strike="noStrike">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10.4. İl geneli "Tişört Tasarımı" yarışması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74708834"/>
                  </a:ext>
                </a:extLst>
              </a:tr>
              <a:tr h="1014832">
                <a:tc vMerge="1">
                  <a:txBody>
                    <a:bodyPr/>
                    <a:lstStyle/>
                    <a:p>
                      <a:endParaRPr lang="tr-TR"/>
                    </a:p>
                  </a:txBody>
                  <a:tcPr/>
                </a:tc>
                <a:tc vMerge="1">
                  <a:txBody>
                    <a:bodyPr/>
                    <a:lstStyle/>
                    <a:p>
                      <a:endParaRPr lang="tr-TR"/>
                    </a:p>
                  </a:txBody>
                  <a:tcPr/>
                </a:tc>
                <a:tc vMerge="1">
                  <a:txBody>
                    <a:bodyPr/>
                    <a:lstStyle/>
                    <a:p>
                      <a:pPr algn="ctr"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 10.5. Etkinliklerde ortaya iyi örnekler çıkaran ve/veya yarışmalarda derece alan öğrenciler, danışman öğretmenler ve eğitim kurumu yöneticileri il içinde ödüllendirilir.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10528943"/>
                  </a:ext>
                </a:extLst>
              </a:tr>
              <a:tr h="447063">
                <a:tc rowSpan="4">
                  <a:txBody>
                    <a:bodyPr/>
                    <a:lstStyle/>
                    <a:p>
                      <a:pPr algn="ctr" fontAlgn="ctr"/>
                      <a:r>
                        <a:rPr lang="tr-TR" sz="800" u="none" strike="noStrike" dirty="0">
                          <a:effectLst/>
                        </a:rPr>
                        <a:t>HAZİRAN</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dirty="0">
                          <a:effectLst/>
                        </a:rPr>
                        <a:t>11</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gridSpan="2">
                  <a:txBody>
                    <a:bodyPr/>
                    <a:lstStyle/>
                    <a:p>
                      <a:pPr algn="ctr" fontAlgn="ctr"/>
                      <a:r>
                        <a:rPr lang="tr-TR" sz="800" u="none" strike="noStrike" dirty="0">
                          <a:effectLst/>
                        </a:rPr>
                        <a:t>DİLİMİZİN ZENGİNLİKLERİ ŞÖLENİ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hMerge="1">
                  <a:txBody>
                    <a:bodyPr/>
                    <a:lstStyle/>
                    <a:p>
                      <a:endParaRPr lang="tr-TR"/>
                    </a:p>
                  </a:txBody>
                  <a:tcPr/>
                </a:tc>
                <a:tc rowSpan="4">
                  <a:txBody>
                    <a:bodyPr/>
                    <a:lstStyle/>
                    <a:p>
                      <a:pPr algn="ctr" fontAlgn="ctr"/>
                      <a:r>
                        <a:rPr lang="tr-TR" sz="800" u="none" strike="noStrike" dirty="0">
                          <a:effectLst/>
                        </a:rPr>
                        <a:t>Öğrenciler, Öğretmenler, Eğitim Kurumu Yöneticileri ve Veliler</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 Şölende sergilenmek üzere illerden gelen materyaller tasnif edilir.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7.06.2024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5882960"/>
                  </a:ext>
                </a:extLst>
              </a:tr>
              <a:tr h="256146">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11.2. Etkinlik alanı hazırlanır.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14.06.2024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817632333"/>
                  </a:ext>
                </a:extLst>
              </a:tr>
              <a:tr h="439677">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11.3. İllerden gelecek katılımcılar Ankara'ya intikal eder.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Tarih netleşince bildirilecektir.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Tarih netleşince bildirilecektir.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647685431"/>
                  </a:ext>
                </a:extLst>
              </a:tr>
              <a:tr h="381502">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dirty="0">
                          <a:effectLst/>
                        </a:rPr>
                        <a:t>11.4. Dilimizin Zenginlikleri Şöleni gerçekleştirilir.</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Tarih netleşince bildirilecektir.</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Tarih netleşince bildirilecektir.</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4064502702"/>
                  </a:ext>
                </a:extLst>
              </a:tr>
              <a:tr h="97960">
                <a:tc gridSpan="9">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6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34599092"/>
                  </a:ext>
                </a:extLst>
              </a:tr>
              <a:tr h="166194">
                <a:tc gridSpan="9">
                  <a:txBody>
                    <a:bodyPr/>
                    <a:lstStyle/>
                    <a:p>
                      <a:pPr algn="l" fontAlgn="b"/>
                      <a:r>
                        <a:rPr lang="tr-TR" sz="800" u="none" strike="noStrike" dirty="0">
                          <a:effectLst/>
                        </a:rPr>
                        <a:t>* Klasik Eser Okumaları faaliyeti eser listesi için Ek 8' de yer alan </a:t>
                      </a:r>
                      <a:r>
                        <a:rPr lang="tr-TR" sz="800" u="none" strike="noStrike" dirty="0" err="1">
                          <a:effectLst/>
                        </a:rPr>
                        <a:t>eserlerkullanılabilir</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2960275416"/>
                  </a:ext>
                </a:extLst>
              </a:tr>
              <a:tr h="166194">
                <a:tc gridSpan="9">
                  <a:txBody>
                    <a:bodyPr/>
                    <a:lstStyle/>
                    <a:p>
                      <a:pPr algn="l" fontAlgn="b"/>
                      <a:r>
                        <a:rPr lang="tr-TR" sz="800" u="none" strike="noStrike" dirty="0">
                          <a:effectLst/>
                        </a:rPr>
                        <a:t>** Okunacak şiirler ilkokullar için eseler kaynakçasında yer alan Çocuk Şiirleri Antolojisinden seçilecektir. (bk. Ek 7)</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857315254"/>
                  </a:ext>
                </a:extLst>
              </a:tr>
              <a:tr h="166194">
                <a:tc gridSpan="9">
                  <a:txBody>
                    <a:bodyPr/>
                    <a:lstStyle/>
                    <a:p>
                      <a:pPr algn="l" fontAlgn="b"/>
                      <a:r>
                        <a:rPr lang="tr-TR" sz="800" u="none" strike="noStrike" dirty="0">
                          <a:effectLst/>
                        </a:rPr>
                        <a:t>*** Ezberlenecek </a:t>
                      </a:r>
                      <a:r>
                        <a:rPr lang="tr-TR" sz="800" u="none" strike="noStrike" dirty="0" err="1">
                          <a:effectLst/>
                        </a:rPr>
                        <a:t>mısarlar</a:t>
                      </a:r>
                      <a:r>
                        <a:rPr lang="tr-TR" sz="800" u="none" strike="noStrike" dirty="0">
                          <a:effectLst/>
                        </a:rPr>
                        <a:t> için kaynakçada yer alan memleket şiirleri ve çocuk şiirleri antolojisi kullanılabilir. (bk. Ek 7)</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947045435"/>
                  </a:ext>
                </a:extLst>
              </a:tr>
              <a:tr h="256146">
                <a:tc gridSpan="9">
                  <a:txBody>
                    <a:bodyPr/>
                    <a:lstStyle/>
                    <a:p>
                      <a:pPr algn="l" fontAlgn="b"/>
                      <a:r>
                        <a:rPr lang="tr-TR" sz="800" u="none" strike="noStrike" dirty="0">
                          <a:effectLst/>
                        </a:rPr>
                        <a:t>**** Tüm faaliyetlerin en verimli şekilde gerçekleştirilmesi için sözlük okuma faaliyeti ile eş güdümlü hareket edilmesi gerekmekte olup sözlük önerileri için (bk. Ek 10)</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698504207"/>
                  </a:ext>
                </a:extLst>
              </a:tr>
            </a:tbl>
          </a:graphicData>
        </a:graphic>
      </p:graphicFrame>
    </p:spTree>
    <p:extLst>
      <p:ext uri="{BB962C8B-B14F-4D97-AF65-F5344CB8AC3E}">
        <p14:creationId xmlns:p14="http://schemas.microsoft.com/office/powerpoint/2010/main" val="16864979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xmlns="" id="{B498C19F-F3D9-4BA2-BECF-05BECC2CAC0E}"/>
              </a:ext>
            </a:extLst>
          </p:cNvPr>
          <p:cNvSpPr txBox="1"/>
          <p:nvPr/>
        </p:nvSpPr>
        <p:spPr>
          <a:xfrm>
            <a:off x="2443734" y="167378"/>
            <a:ext cx="4576572" cy="369332"/>
          </a:xfrm>
          <a:prstGeom prst="rect">
            <a:avLst/>
          </a:prstGeom>
          <a:noFill/>
        </p:spPr>
        <p:txBody>
          <a:bodyPr wrap="square">
            <a:spAutoFit/>
          </a:bodyPr>
          <a:lstStyle/>
          <a:p>
            <a:r>
              <a:rPr lang="tr-TR" dirty="0"/>
              <a:t>2023 - 2024 EĞİTİM ÖĞRETİM YILI</a:t>
            </a:r>
          </a:p>
        </p:txBody>
      </p:sp>
      <p:sp>
        <p:nvSpPr>
          <p:cNvPr id="5" name="Metin kutusu 4">
            <a:extLst>
              <a:ext uri="{FF2B5EF4-FFF2-40B4-BE49-F238E27FC236}">
                <a16:creationId xmlns:a16="http://schemas.microsoft.com/office/drawing/2014/main" xmlns="" id="{7B6B9B82-AD88-4726-B624-C0B884B87C19}"/>
              </a:ext>
            </a:extLst>
          </p:cNvPr>
          <p:cNvSpPr txBox="1"/>
          <p:nvPr/>
        </p:nvSpPr>
        <p:spPr>
          <a:xfrm>
            <a:off x="1790509" y="506492"/>
            <a:ext cx="5562981" cy="646331"/>
          </a:xfrm>
          <a:prstGeom prst="rect">
            <a:avLst/>
          </a:prstGeom>
          <a:noFill/>
        </p:spPr>
        <p:txBody>
          <a:bodyPr wrap="square">
            <a:spAutoFit/>
          </a:bodyPr>
          <a:lstStyle/>
          <a:p>
            <a:pPr algn="ctr"/>
            <a:r>
              <a:rPr lang="tr-TR" dirty="0"/>
              <a:t>DİLİMİZİN ZENGİNLİKLERİ PROJESİ ORTAÖĞRETİM KADEMESİ EYLEM PLANI</a:t>
            </a:r>
          </a:p>
        </p:txBody>
      </p:sp>
      <p:graphicFrame>
        <p:nvGraphicFramePr>
          <p:cNvPr id="6" name="Tablo 5">
            <a:extLst>
              <a:ext uri="{FF2B5EF4-FFF2-40B4-BE49-F238E27FC236}">
                <a16:creationId xmlns:a16="http://schemas.microsoft.com/office/drawing/2014/main" xmlns="" id="{6191ED82-990B-4156-A485-8C29FF1A8B1C}"/>
              </a:ext>
            </a:extLst>
          </p:cNvPr>
          <p:cNvGraphicFramePr>
            <a:graphicFrameLocks noGrp="1"/>
          </p:cNvGraphicFramePr>
          <p:nvPr>
            <p:extLst>
              <p:ext uri="{D42A27DB-BD31-4B8C-83A1-F6EECF244321}">
                <p14:modId xmlns:p14="http://schemas.microsoft.com/office/powerpoint/2010/main" val="2414055443"/>
              </p:ext>
            </p:extLst>
          </p:nvPr>
        </p:nvGraphicFramePr>
        <p:xfrm>
          <a:off x="480059" y="1241870"/>
          <a:ext cx="8183881" cy="5348167"/>
        </p:xfrm>
        <a:graphic>
          <a:graphicData uri="http://schemas.openxmlformats.org/drawingml/2006/table">
            <a:tbl>
              <a:tblPr>
                <a:tableStyleId>{5C22544A-7EE6-4342-B048-85BDC9FD1C3A}</a:tableStyleId>
              </a:tblPr>
              <a:tblGrid>
                <a:gridCol w="813816">
                  <a:extLst>
                    <a:ext uri="{9D8B030D-6E8A-4147-A177-3AD203B41FA5}">
                      <a16:colId xmlns:a16="http://schemas.microsoft.com/office/drawing/2014/main" xmlns="" val="1104303866"/>
                    </a:ext>
                  </a:extLst>
                </a:gridCol>
                <a:gridCol w="517694">
                  <a:extLst>
                    <a:ext uri="{9D8B030D-6E8A-4147-A177-3AD203B41FA5}">
                      <a16:colId xmlns:a16="http://schemas.microsoft.com/office/drawing/2014/main" xmlns="" val="300275415"/>
                    </a:ext>
                  </a:extLst>
                </a:gridCol>
                <a:gridCol w="1032178">
                  <a:extLst>
                    <a:ext uri="{9D8B030D-6E8A-4147-A177-3AD203B41FA5}">
                      <a16:colId xmlns:a16="http://schemas.microsoft.com/office/drawing/2014/main" xmlns="" val="3886595373"/>
                    </a:ext>
                  </a:extLst>
                </a:gridCol>
                <a:gridCol w="781848">
                  <a:extLst>
                    <a:ext uri="{9D8B030D-6E8A-4147-A177-3AD203B41FA5}">
                      <a16:colId xmlns:a16="http://schemas.microsoft.com/office/drawing/2014/main" xmlns="" val="90384294"/>
                    </a:ext>
                  </a:extLst>
                </a:gridCol>
                <a:gridCol w="1279927">
                  <a:extLst>
                    <a:ext uri="{9D8B030D-6E8A-4147-A177-3AD203B41FA5}">
                      <a16:colId xmlns:a16="http://schemas.microsoft.com/office/drawing/2014/main" xmlns="" val="2621344558"/>
                    </a:ext>
                  </a:extLst>
                </a:gridCol>
                <a:gridCol w="1527281">
                  <a:extLst>
                    <a:ext uri="{9D8B030D-6E8A-4147-A177-3AD203B41FA5}">
                      <a16:colId xmlns:a16="http://schemas.microsoft.com/office/drawing/2014/main" xmlns="" val="4018607537"/>
                    </a:ext>
                  </a:extLst>
                </a:gridCol>
                <a:gridCol w="749808">
                  <a:extLst>
                    <a:ext uri="{9D8B030D-6E8A-4147-A177-3AD203B41FA5}">
                      <a16:colId xmlns:a16="http://schemas.microsoft.com/office/drawing/2014/main" xmlns="" val="2616149087"/>
                    </a:ext>
                  </a:extLst>
                </a:gridCol>
                <a:gridCol w="819445">
                  <a:extLst>
                    <a:ext uri="{9D8B030D-6E8A-4147-A177-3AD203B41FA5}">
                      <a16:colId xmlns:a16="http://schemas.microsoft.com/office/drawing/2014/main" xmlns="" val="3990847339"/>
                    </a:ext>
                  </a:extLst>
                </a:gridCol>
                <a:gridCol w="661884">
                  <a:extLst>
                    <a:ext uri="{9D8B030D-6E8A-4147-A177-3AD203B41FA5}">
                      <a16:colId xmlns:a16="http://schemas.microsoft.com/office/drawing/2014/main" xmlns="" val="293168347"/>
                    </a:ext>
                  </a:extLst>
                </a:gridCol>
              </a:tblGrid>
              <a:tr h="776275">
                <a:tc>
                  <a:txBody>
                    <a:bodyPr/>
                    <a:lstStyle/>
                    <a:p>
                      <a:pPr algn="ctr" fontAlgn="ctr"/>
                      <a:r>
                        <a:rPr lang="tr-TR" sz="800" b="1" u="none" strike="noStrike" dirty="0">
                          <a:effectLst/>
                        </a:rPr>
                        <a:t>AYI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a:t>
                      </a:r>
                      <a:br>
                        <a:rPr lang="tr-TR" sz="800" b="1" u="none" strike="noStrike" dirty="0">
                          <a:effectLst/>
                        </a:rPr>
                      </a:br>
                      <a:r>
                        <a:rPr lang="tr-TR" sz="800" b="1" u="none" strike="noStrike" dirty="0">
                          <a:effectLst/>
                        </a:rPr>
                        <a:t>NUMARASI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gridSpan="2">
                  <a:txBody>
                    <a:bodyPr/>
                    <a:lstStyle/>
                    <a:p>
                      <a:pPr algn="ctr" fontAlgn="ctr"/>
                      <a:r>
                        <a:rPr lang="tr-TR" sz="800" b="1" u="none" strike="noStrike" dirty="0">
                          <a:effectLst/>
                        </a:rPr>
                        <a:t>FAALİYET ADI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hMerge="1">
                  <a:txBody>
                    <a:bodyPr/>
                    <a:lstStyle/>
                    <a:p>
                      <a:endParaRPr lang="tr-TR"/>
                    </a:p>
                  </a:txBody>
                  <a:tcPr/>
                </a:tc>
                <a:tc>
                  <a:txBody>
                    <a:bodyPr/>
                    <a:lstStyle/>
                    <a:p>
                      <a:pPr algn="ctr" fontAlgn="ctr"/>
                      <a:r>
                        <a:rPr lang="tr-TR" sz="800" b="1" u="none" strike="noStrike" dirty="0">
                          <a:effectLst/>
                        </a:rPr>
                        <a:t>FAALİYETİN</a:t>
                      </a:r>
                      <a:br>
                        <a:rPr lang="tr-TR" sz="800" b="1" u="none" strike="noStrike" dirty="0">
                          <a:effectLst/>
                        </a:rPr>
                      </a:br>
                      <a:r>
                        <a:rPr lang="tr-TR" sz="800" b="1" u="none" strike="noStrike" dirty="0">
                          <a:effectLst/>
                        </a:rPr>
                        <a:t>HEDEF</a:t>
                      </a:r>
                      <a:br>
                        <a:rPr lang="tr-TR" sz="800" b="1" u="none" strike="noStrike" dirty="0">
                          <a:effectLst/>
                        </a:rPr>
                      </a:br>
                      <a:r>
                        <a:rPr lang="tr-TR" sz="800" b="1" u="none" strike="noStrike" dirty="0">
                          <a:effectLst/>
                        </a:rPr>
                        <a:t>KİTLESİ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FAALİYET ADIMLARI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BAŞLANGIÇ TARİHİ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BİTİŞ TARİHİ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tc>
                  <a:txBody>
                    <a:bodyPr/>
                    <a:lstStyle/>
                    <a:p>
                      <a:pPr algn="ctr" fontAlgn="ctr"/>
                      <a:r>
                        <a:rPr lang="tr-TR" sz="800" b="1" u="none" strike="noStrike" dirty="0">
                          <a:effectLst/>
                        </a:rPr>
                        <a:t>SORUMLU BİRİM/KİŞİ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93B4"/>
                    </a:solidFill>
                  </a:tcPr>
                </a:tc>
                <a:extLst>
                  <a:ext uri="{0D108BD9-81ED-4DB2-BD59-A6C34878D82A}">
                    <a16:rowId xmlns:a16="http://schemas.microsoft.com/office/drawing/2014/main" xmlns="" val="575346249"/>
                  </a:ext>
                </a:extLst>
              </a:tr>
              <a:tr h="434890">
                <a:tc rowSpan="9">
                  <a:txBody>
                    <a:bodyPr/>
                    <a:lstStyle/>
                    <a:p>
                      <a:pPr algn="ctr" fontAlgn="ctr"/>
                      <a:r>
                        <a:rPr lang="tr-TR" sz="800" u="none" strike="noStrike">
                          <a:effectLst/>
                        </a:rPr>
                        <a:t>KASIM</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1</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2">
                  <a:txBody>
                    <a:bodyPr/>
                    <a:lstStyle/>
                    <a:p>
                      <a:pPr algn="ctr" fontAlgn="ctr"/>
                      <a:r>
                        <a:rPr lang="tr-TR" sz="800" u="none" strike="noStrike">
                          <a:effectLst/>
                        </a:rPr>
                        <a:t>TANITIM VE DUYURU YAPILMASI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hMerge="1">
                  <a:txBody>
                    <a:bodyPr/>
                    <a:lstStyle/>
                    <a:p>
                      <a:endParaRPr lang="tr-TR"/>
                    </a:p>
                  </a:txBody>
                  <a:tcPr/>
                </a:tc>
                <a:tc rowSpan="3">
                  <a:txBody>
                    <a:bodyPr/>
                    <a:lstStyle/>
                    <a:p>
                      <a:pPr algn="ctr" fontAlgn="ctr"/>
                      <a:r>
                        <a:rPr lang="tr-TR" sz="800" u="none" strike="noStrike">
                          <a:effectLst/>
                        </a:rPr>
                        <a:t>Öğrenciler, Öğretmenler, Eğitim Kurumu Yöneticileri ve Veliler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 Tanıtım etkinliği yapılır.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06096766"/>
                  </a:ext>
                </a:extLst>
              </a:tr>
              <a:tr h="584926">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1.2. Bakanlığımıza ait mecralarda proje ile ilgili haberler paylaşılır.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727384662"/>
                  </a:ext>
                </a:extLst>
              </a:tr>
              <a:tr h="776275">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1.3. Proje uygulama kılavuzu ve eylem planları resmî yazı ile il millî eğitim müdürlüklerine gönderilir.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071528888"/>
                  </a:ext>
                </a:extLst>
              </a:tr>
              <a:tr h="393575">
                <a:tc vMerge="1">
                  <a:txBody>
                    <a:bodyPr/>
                    <a:lstStyle/>
                    <a:p>
                      <a:endParaRPr lang="tr-TR"/>
                    </a:p>
                  </a:txBody>
                  <a:tcPr/>
                </a:tc>
                <a:tc rowSpan="3">
                  <a:txBody>
                    <a:bodyPr/>
                    <a:lstStyle/>
                    <a:p>
                      <a:pPr algn="ctr" fontAlgn="ctr"/>
                      <a:r>
                        <a:rPr lang="tr-TR" sz="800" u="none" strike="noStrike">
                          <a:effectLst/>
                        </a:rPr>
                        <a:t>2</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2">
                  <a:txBody>
                    <a:bodyPr/>
                    <a:lstStyle/>
                    <a:p>
                      <a:pPr algn="ctr" fontAlgn="ctr"/>
                      <a:r>
                        <a:rPr lang="tr-TR" sz="800" u="none" strike="noStrike">
                          <a:effectLst/>
                        </a:rPr>
                        <a:t>KOMİSYONLARIN KURULMASI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hMerge="1">
                  <a:txBody>
                    <a:bodyPr/>
                    <a:lstStyle/>
                    <a:p>
                      <a:endParaRPr lang="tr-TR"/>
                    </a:p>
                  </a:txBody>
                  <a:tcPr/>
                </a:tc>
                <a:tc rowSpan="3">
                  <a:txBody>
                    <a:bodyPr/>
                    <a:lstStyle/>
                    <a:p>
                      <a:pPr algn="ctr" fontAlgn="ctr"/>
                      <a:r>
                        <a:rPr lang="tr-TR" sz="800" u="none" strike="noStrike">
                          <a:effectLst/>
                        </a:rPr>
                        <a:t>İl/İlçe Millî Eğitim ve Okul Müdürlükleri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2.1. İl Yürütme Komisyonu kurulur.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İl/İlçe Millî Eğitim ve Okul Müdürlükleri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76584680"/>
                  </a:ext>
                </a:extLst>
              </a:tr>
              <a:tr h="393575">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2.2. İlçe Yürütme Komisyonu kurulur.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710004448"/>
                  </a:ext>
                </a:extLst>
              </a:tr>
              <a:tr h="393575">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2.3. Okul Yürütme Komisyonu kurulur.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225365439"/>
                  </a:ext>
                </a:extLst>
              </a:tr>
              <a:tr h="575260">
                <a:tc vMerge="1">
                  <a:txBody>
                    <a:bodyPr/>
                    <a:lstStyle/>
                    <a:p>
                      <a:endParaRPr lang="tr-TR"/>
                    </a:p>
                  </a:txBody>
                  <a:tcPr/>
                </a:tc>
                <a:tc rowSpan="3">
                  <a:txBody>
                    <a:bodyPr/>
                    <a:lstStyle/>
                    <a:p>
                      <a:pPr algn="ctr" fontAlgn="ctr"/>
                      <a:r>
                        <a:rPr lang="tr-TR" sz="800" u="none" strike="noStrike">
                          <a:effectLst/>
                        </a:rPr>
                        <a:t>3</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900" b="1" u="none" strike="noStrike" dirty="0">
                          <a:effectLst/>
                        </a:rPr>
                        <a:t>****</a:t>
                      </a:r>
                    </a:p>
                    <a:p>
                      <a:pPr algn="ctr" fontAlgn="ctr"/>
                      <a:r>
                        <a:rPr lang="tr-TR" sz="900" b="1" u="none" strike="noStrike" dirty="0">
                          <a:effectLst/>
                        </a:rPr>
                        <a:t>SÖZLÜK OKUMA ****</a:t>
                      </a: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pPr algn="ctr" fontAlgn="ctr"/>
                      <a:r>
                        <a:rPr lang="tr-TR" sz="800" u="none" strike="noStrike">
                          <a:effectLst/>
                        </a:rPr>
                        <a:t>KLASİK ESER OKUMALARI *</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Ortaöğretim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 Tüm sınıflarda "Bilen Oturur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24.11.2023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22150705"/>
                  </a:ext>
                </a:extLst>
              </a:tr>
              <a:tr h="434890">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3.2. Tüm sınıflarda "Pano Çalışmaları"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54631165"/>
                  </a:ext>
                </a:extLst>
              </a:tr>
              <a:tr h="584926">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3.3. İl geneli "Sözlük Tasarım Yarışması"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30.11.2023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İl Yürütme Komisyonu</a:t>
                      </a:r>
                      <a:br>
                        <a:rPr lang="tr-TR" sz="800" u="none" strike="noStrike" dirty="0">
                          <a:effectLst/>
                        </a:rPr>
                      </a:b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22553696"/>
                  </a:ext>
                </a:extLst>
              </a:tr>
            </a:tbl>
          </a:graphicData>
        </a:graphic>
      </p:graphicFrame>
    </p:spTree>
    <p:extLst>
      <p:ext uri="{BB962C8B-B14F-4D97-AF65-F5344CB8AC3E}">
        <p14:creationId xmlns:p14="http://schemas.microsoft.com/office/powerpoint/2010/main" val="14005281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E309D5BB-62DF-49A2-A1CA-CB15A077DEB8}"/>
              </a:ext>
            </a:extLst>
          </p:cNvPr>
          <p:cNvGraphicFramePr>
            <a:graphicFrameLocks noGrp="1"/>
          </p:cNvGraphicFramePr>
          <p:nvPr>
            <p:extLst>
              <p:ext uri="{D42A27DB-BD31-4B8C-83A1-F6EECF244321}">
                <p14:modId xmlns:p14="http://schemas.microsoft.com/office/powerpoint/2010/main" val="3901485245"/>
              </p:ext>
            </p:extLst>
          </p:nvPr>
        </p:nvGraphicFramePr>
        <p:xfrm>
          <a:off x="448057" y="466344"/>
          <a:ext cx="8229601" cy="6080759"/>
        </p:xfrm>
        <a:graphic>
          <a:graphicData uri="http://schemas.openxmlformats.org/drawingml/2006/table">
            <a:tbl>
              <a:tblPr>
                <a:tableStyleId>{5C22544A-7EE6-4342-B048-85BDC9FD1C3A}</a:tableStyleId>
              </a:tblPr>
              <a:tblGrid>
                <a:gridCol w="548639">
                  <a:extLst>
                    <a:ext uri="{9D8B030D-6E8A-4147-A177-3AD203B41FA5}">
                      <a16:colId xmlns:a16="http://schemas.microsoft.com/office/drawing/2014/main" xmlns="" val="3749255992"/>
                    </a:ext>
                  </a:extLst>
                </a:gridCol>
                <a:gridCol w="319077">
                  <a:extLst>
                    <a:ext uri="{9D8B030D-6E8A-4147-A177-3AD203B41FA5}">
                      <a16:colId xmlns:a16="http://schemas.microsoft.com/office/drawing/2014/main" xmlns="" val="2236347712"/>
                    </a:ext>
                  </a:extLst>
                </a:gridCol>
                <a:gridCol w="876850">
                  <a:extLst>
                    <a:ext uri="{9D8B030D-6E8A-4147-A177-3AD203B41FA5}">
                      <a16:colId xmlns:a16="http://schemas.microsoft.com/office/drawing/2014/main" xmlns="" val="118468832"/>
                    </a:ext>
                  </a:extLst>
                </a:gridCol>
                <a:gridCol w="1196535">
                  <a:extLst>
                    <a:ext uri="{9D8B030D-6E8A-4147-A177-3AD203B41FA5}">
                      <a16:colId xmlns:a16="http://schemas.microsoft.com/office/drawing/2014/main" xmlns="" val="1573514857"/>
                    </a:ext>
                  </a:extLst>
                </a:gridCol>
                <a:gridCol w="803779">
                  <a:extLst>
                    <a:ext uri="{9D8B030D-6E8A-4147-A177-3AD203B41FA5}">
                      <a16:colId xmlns:a16="http://schemas.microsoft.com/office/drawing/2014/main" xmlns="" val="4054401185"/>
                    </a:ext>
                  </a:extLst>
                </a:gridCol>
                <a:gridCol w="1927243">
                  <a:extLst>
                    <a:ext uri="{9D8B030D-6E8A-4147-A177-3AD203B41FA5}">
                      <a16:colId xmlns:a16="http://schemas.microsoft.com/office/drawing/2014/main" xmlns="" val="2576971769"/>
                    </a:ext>
                  </a:extLst>
                </a:gridCol>
                <a:gridCol w="794645">
                  <a:extLst>
                    <a:ext uri="{9D8B030D-6E8A-4147-A177-3AD203B41FA5}">
                      <a16:colId xmlns:a16="http://schemas.microsoft.com/office/drawing/2014/main" xmlns="" val="3430087680"/>
                    </a:ext>
                  </a:extLst>
                </a:gridCol>
                <a:gridCol w="963403">
                  <a:extLst>
                    <a:ext uri="{9D8B030D-6E8A-4147-A177-3AD203B41FA5}">
                      <a16:colId xmlns:a16="http://schemas.microsoft.com/office/drawing/2014/main" xmlns="" val="1211681327"/>
                    </a:ext>
                  </a:extLst>
                </a:gridCol>
                <a:gridCol w="799430">
                  <a:extLst>
                    <a:ext uri="{9D8B030D-6E8A-4147-A177-3AD203B41FA5}">
                      <a16:colId xmlns:a16="http://schemas.microsoft.com/office/drawing/2014/main" xmlns="" val="29236842"/>
                    </a:ext>
                  </a:extLst>
                </a:gridCol>
              </a:tblGrid>
              <a:tr h="937913">
                <a:tc rowSpan="13">
                  <a:txBody>
                    <a:bodyPr/>
                    <a:lstStyle/>
                    <a:p>
                      <a:pPr algn="ctr" fontAlgn="ctr"/>
                      <a:r>
                        <a:rPr lang="tr-TR" sz="800" u="none" strike="noStrike">
                          <a:effectLst/>
                        </a:rPr>
                        <a:t>ARALIK</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800" u="none" strike="noStrike" dirty="0">
                          <a:effectLst/>
                        </a:rPr>
                        <a:t>4</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fontAlgn="ctr"/>
                      <a:r>
                        <a:rPr lang="tr-TR" sz="800" b="1" u="none" strike="noStrike" dirty="0">
                          <a:effectLst/>
                        </a:rPr>
                        <a:t>****</a:t>
                      </a:r>
                    </a:p>
                    <a:p>
                      <a:pPr algn="ctr" fontAlgn="ctr"/>
                      <a:r>
                        <a:rPr lang="tr-TR" sz="800" b="1" u="none" strike="noStrike" dirty="0">
                          <a:effectLst/>
                        </a:rPr>
                        <a:t>SÖZLÜK OKUMA</a:t>
                      </a:r>
                    </a:p>
                    <a:p>
                      <a:pPr algn="ctr" fontAlgn="ctr"/>
                      <a:r>
                        <a:rPr lang="tr-TR" sz="800" b="1"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8">
                  <a:txBody>
                    <a:bodyPr/>
                    <a:lstStyle/>
                    <a:p>
                      <a:pPr algn="ctr" fontAlgn="ctr"/>
                      <a:r>
                        <a:rPr lang="tr-TR" sz="800" u="none" strike="noStrike" dirty="0">
                          <a:effectLst/>
                        </a:rPr>
                        <a:t>SAFAHAT OKUMALARI</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800" u="none" strike="noStrike">
                          <a:effectLst/>
                        </a:rPr>
                        <a:t>Ortaöğretim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4.1. Faaliyet duyurulur.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br>
                        <a:rPr lang="tr-TR" sz="800" u="none" strike="noStrike">
                          <a:effectLst/>
                        </a:rPr>
                      </a:br>
                      <a:r>
                        <a:rPr lang="tr-TR" sz="800" u="none" strike="noStrike">
                          <a:effectLst/>
                        </a:rPr>
                        <a:t>İlçe Yürütme Komisyonu</a:t>
                      </a:r>
                      <a:br>
                        <a:rPr lang="tr-TR" sz="800" u="none" strike="noStrike">
                          <a:effectLst/>
                        </a:rPr>
                      </a:b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78017862"/>
                  </a:ext>
                </a:extLst>
              </a:tr>
              <a:tr h="357908">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4.2. Safahat Sözlüğü öğrencilerle paylaşılır.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42990716"/>
                  </a:ext>
                </a:extLst>
              </a:tr>
              <a:tr h="715812">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4.3. Öğrencilerden Safahat Sözlüğü'nden seçilecek en az üç kelimenin yer alacağı anlamlı bir cümle ve afiş oluşturması istenir.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34941306"/>
                  </a:ext>
                </a:extLst>
              </a:tr>
              <a:tr h="357908">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4.4. Her sınıf için sınıfın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28295565"/>
                  </a:ext>
                </a:extLst>
              </a:tr>
              <a:tr h="473430">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4.5. Sınıfların en iyi cümleleri arasından okulun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77248859"/>
                  </a:ext>
                </a:extLst>
              </a:tr>
              <a:tr h="628257">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4.6. Okulların en iyi cümleleri ilçe millî eğitim müdürlüklerine gönderilir ve ilçenin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47908176"/>
                  </a:ext>
                </a:extLst>
              </a:tr>
              <a:tr h="628257">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4.7. İlçelerin en iyi cümleleri il millî eğitim müdürlüklerine gönderilir ve ilin en iyi cümlesi/afişi seçilir.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İlçe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4708543"/>
                  </a:ext>
                </a:extLst>
              </a:tr>
              <a:tr h="937913">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4.8. İlçelerin en iyi cümleleri/afişleri Mehmet Âkif Ersoy'u Anma Haftası il programında sergilenir ve il birincisi bu programda ödüllendirilir.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26815184"/>
                  </a:ext>
                </a:extLst>
              </a:tr>
              <a:tr h="318602">
                <a:tc vMerge="1">
                  <a:txBody>
                    <a:bodyPr/>
                    <a:lstStyle/>
                    <a:p>
                      <a:endParaRPr lang="tr-TR"/>
                    </a:p>
                  </a:txBody>
                  <a:tcPr/>
                </a:tc>
                <a:tc rowSpan="5">
                  <a:txBody>
                    <a:bodyPr/>
                    <a:lstStyle/>
                    <a:p>
                      <a:pPr algn="ctr" fontAlgn="ctr"/>
                      <a:r>
                        <a:rPr lang="tr-TR" sz="800" u="none" strike="noStrike">
                          <a:effectLst/>
                        </a:rPr>
                        <a:t>5</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rowSpan="5">
                  <a:txBody>
                    <a:bodyPr/>
                    <a:lstStyle/>
                    <a:p>
                      <a:pPr algn="ctr" fontAlgn="ctr"/>
                      <a:r>
                        <a:rPr lang="tr-TR" sz="800" u="none" strike="noStrike">
                          <a:effectLst/>
                        </a:rPr>
                        <a:t>SAFAHAT KONULU ÇEVRİM İÇİ BİLGİ YARIŞMASI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Ortaöğretim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5.1. Yarışma şartnamesi hazırlanır.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4.12.2023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30926882"/>
                  </a:ext>
                </a:extLst>
              </a:tr>
              <a:tr h="178953">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5.2. Yarışma duyurulur.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936962519"/>
                  </a:ext>
                </a:extLst>
              </a:tr>
              <a:tr h="178953">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5.3. Sorular hazırlanır.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596248801"/>
                  </a:ext>
                </a:extLst>
              </a:tr>
              <a:tr h="178953">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5.4. Yarışma gerçekleştirilir.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965106186"/>
                  </a:ext>
                </a:extLst>
              </a:tr>
              <a:tr h="187900">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5.5. Sonuçlar açıklanır.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23.12.2023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23.12.2023</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268035209"/>
                  </a:ext>
                </a:extLst>
              </a:tr>
            </a:tbl>
          </a:graphicData>
        </a:graphic>
      </p:graphicFrame>
    </p:spTree>
    <p:extLst>
      <p:ext uri="{BB962C8B-B14F-4D97-AF65-F5344CB8AC3E}">
        <p14:creationId xmlns:p14="http://schemas.microsoft.com/office/powerpoint/2010/main" val="1265339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8B30AF98-09AA-4B69-A119-450E1E184348}"/>
              </a:ext>
            </a:extLst>
          </p:cNvPr>
          <p:cNvGraphicFramePr>
            <a:graphicFrameLocks noGrp="1"/>
          </p:cNvGraphicFramePr>
          <p:nvPr>
            <p:extLst>
              <p:ext uri="{D42A27DB-BD31-4B8C-83A1-F6EECF244321}">
                <p14:modId xmlns:p14="http://schemas.microsoft.com/office/powerpoint/2010/main" val="1172120161"/>
              </p:ext>
            </p:extLst>
          </p:nvPr>
        </p:nvGraphicFramePr>
        <p:xfrm>
          <a:off x="502920" y="420624"/>
          <a:ext cx="8183879" cy="5943601"/>
        </p:xfrm>
        <a:graphic>
          <a:graphicData uri="http://schemas.openxmlformats.org/drawingml/2006/table">
            <a:tbl>
              <a:tblPr>
                <a:tableStyleId>{5C22544A-7EE6-4342-B048-85BDC9FD1C3A}</a:tableStyleId>
              </a:tblPr>
              <a:tblGrid>
                <a:gridCol w="508090">
                  <a:extLst>
                    <a:ext uri="{9D8B030D-6E8A-4147-A177-3AD203B41FA5}">
                      <a16:colId xmlns:a16="http://schemas.microsoft.com/office/drawing/2014/main" xmlns="" val="3869788006"/>
                    </a:ext>
                  </a:extLst>
                </a:gridCol>
                <a:gridCol w="371995">
                  <a:extLst>
                    <a:ext uri="{9D8B030D-6E8A-4147-A177-3AD203B41FA5}">
                      <a16:colId xmlns:a16="http://schemas.microsoft.com/office/drawing/2014/main" xmlns="" val="1665868294"/>
                    </a:ext>
                  </a:extLst>
                </a:gridCol>
                <a:gridCol w="889158">
                  <a:extLst>
                    <a:ext uri="{9D8B030D-6E8A-4147-A177-3AD203B41FA5}">
                      <a16:colId xmlns:a16="http://schemas.microsoft.com/office/drawing/2014/main" xmlns="" val="3244333110"/>
                    </a:ext>
                  </a:extLst>
                </a:gridCol>
                <a:gridCol w="1170422">
                  <a:extLst>
                    <a:ext uri="{9D8B030D-6E8A-4147-A177-3AD203B41FA5}">
                      <a16:colId xmlns:a16="http://schemas.microsoft.com/office/drawing/2014/main" xmlns="" val="3808079098"/>
                    </a:ext>
                  </a:extLst>
                </a:gridCol>
                <a:gridCol w="729986">
                  <a:extLst>
                    <a:ext uri="{9D8B030D-6E8A-4147-A177-3AD203B41FA5}">
                      <a16:colId xmlns:a16="http://schemas.microsoft.com/office/drawing/2014/main" xmlns="" val="2613318996"/>
                    </a:ext>
                  </a:extLst>
                </a:gridCol>
                <a:gridCol w="1883049">
                  <a:extLst>
                    <a:ext uri="{9D8B030D-6E8A-4147-A177-3AD203B41FA5}">
                      <a16:colId xmlns:a16="http://schemas.microsoft.com/office/drawing/2014/main" xmlns="" val="573085410"/>
                    </a:ext>
                  </a:extLst>
                </a:gridCol>
                <a:gridCol w="925450">
                  <a:extLst>
                    <a:ext uri="{9D8B030D-6E8A-4147-A177-3AD203B41FA5}">
                      <a16:colId xmlns:a16="http://schemas.microsoft.com/office/drawing/2014/main" xmlns="" val="1299103434"/>
                    </a:ext>
                  </a:extLst>
                </a:gridCol>
                <a:gridCol w="910741">
                  <a:extLst>
                    <a:ext uri="{9D8B030D-6E8A-4147-A177-3AD203B41FA5}">
                      <a16:colId xmlns:a16="http://schemas.microsoft.com/office/drawing/2014/main" xmlns="" val="1939336655"/>
                    </a:ext>
                  </a:extLst>
                </a:gridCol>
                <a:gridCol w="794988">
                  <a:extLst>
                    <a:ext uri="{9D8B030D-6E8A-4147-A177-3AD203B41FA5}">
                      <a16:colId xmlns:a16="http://schemas.microsoft.com/office/drawing/2014/main" xmlns="" val="1368136660"/>
                    </a:ext>
                  </a:extLst>
                </a:gridCol>
              </a:tblGrid>
              <a:tr h="829792">
                <a:tc rowSpan="3">
                  <a:txBody>
                    <a:bodyPr/>
                    <a:lstStyle/>
                    <a:p>
                      <a:pPr algn="ctr" fontAlgn="ctr"/>
                      <a:r>
                        <a:rPr lang="tr-TR" sz="800" u="none" strike="noStrike">
                          <a:effectLst/>
                        </a:rPr>
                        <a:t>OCAK</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dirty="0">
                          <a:effectLst/>
                        </a:rPr>
                        <a:t>6</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r>
                        <a:rPr lang="tr-TR" sz="900" b="1" u="none" strike="noStrike" dirty="0">
                          <a:effectLst/>
                        </a:rPr>
                        <a:t>****</a:t>
                      </a:r>
                    </a:p>
                    <a:p>
                      <a:pPr algn="ctr" fontAlgn="ctr"/>
                      <a:r>
                        <a:rPr lang="tr-TR" sz="900" b="1" u="none" strike="noStrike" dirty="0">
                          <a:effectLst/>
                        </a:rPr>
                        <a:t>SÖZLÜK OKUMA</a:t>
                      </a:r>
                    </a:p>
                    <a:p>
                      <a:pPr algn="ctr" fontAlgn="ctr"/>
                      <a:r>
                        <a:rPr lang="tr-TR" sz="900" b="1" u="none" strike="noStrike" dirty="0">
                          <a:effectLst/>
                        </a:rPr>
                        <a:t> ****</a:t>
                      </a:r>
                      <a:endParaRPr lang="tr-TR" sz="900" u="none" strike="noStrike" dirty="0">
                        <a:effectLst/>
                      </a:endParaRPr>
                    </a:p>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p>
                    <a:p>
                      <a:pPr algn="ctr" fontAlgn="ctr"/>
                      <a:r>
                        <a:rPr lang="tr-TR" sz="800" u="none" strike="noStrike" dirty="0">
                          <a:effectLst/>
                        </a:rPr>
                        <a:t> </a:t>
                      </a:r>
                      <a:endParaRPr lang="tr-TR" sz="8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pPr algn="ctr" fontAlgn="ctr"/>
                      <a:r>
                        <a:rPr lang="tr-TR" sz="800" u="none" strike="noStrike">
                          <a:effectLst/>
                        </a:rPr>
                        <a:t>DÎVÂNU LUGÂTİ'T-TÜRK OKUMALARI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Ortaöğretim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6.1. Tüm sınıflarda "Anlamını Bul Etkinliği" yapılır. (bk. Ek 5)</a:t>
                      </a:r>
                      <a:br>
                        <a:rPr lang="tr-TR" sz="800" u="none" strike="noStrike">
                          <a:effectLst/>
                        </a:rPr>
                      </a:br>
                      <a:r>
                        <a:rPr lang="tr-TR" sz="800" u="none" strike="noStrike">
                          <a:effectLst/>
                        </a:rPr>
                        <a:t>6.2. Tüm sınıflarda "Hatırlatmaca"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05805860"/>
                  </a:ext>
                </a:extLst>
              </a:tr>
              <a:tr h="510096">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6.3. Tüm sınıflarda "Anahtar Kelimelerle Hikaye Yazma" etkinliği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36182827"/>
                  </a:ext>
                </a:extLst>
              </a:tr>
              <a:tr h="993853">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6.4. İl geneli "Deneme Yarışması"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19.01.2024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br>
                        <a:rPr lang="tr-TR" sz="800" u="none" strike="noStrike">
                          <a:effectLst/>
                        </a:rPr>
                      </a:br>
                      <a:r>
                        <a:rPr lang="tr-TR" sz="800" u="none" strike="noStrike">
                          <a:effectLst/>
                        </a:rPr>
                        <a:t>İlçe Yürütme Komisyonu</a:t>
                      </a:r>
                      <a:br>
                        <a:rPr lang="tr-TR" sz="800" u="none" strike="noStrike">
                          <a:effectLst/>
                        </a:rPr>
                      </a:b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67476330"/>
                  </a:ext>
                </a:extLst>
              </a:tr>
              <a:tr h="501668">
                <a:tc rowSpan="4">
                  <a:txBody>
                    <a:bodyPr/>
                    <a:lstStyle/>
                    <a:p>
                      <a:pPr algn="ctr" fontAlgn="ctr"/>
                      <a:r>
                        <a:rPr lang="tr-TR" sz="800" u="none" strike="noStrike">
                          <a:effectLst/>
                        </a:rPr>
                        <a:t>ŞUBAT</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7</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DEYİMLER VE ATASÖZLERİ OKUMALARI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Ortaöğretim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7.1. Tüm sınıflarda "Anlat Bakalım" etkinliği yapılır. (bk. Ek 5)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08166278"/>
                  </a:ext>
                </a:extLst>
              </a:tr>
              <a:tr h="568880">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7.2. Tüm sınıflarda "Drama ile Atasözü/Deyim Anlatma" etkinliği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12.02.2024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16.02.2024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1192592"/>
                  </a:ext>
                </a:extLst>
              </a:tr>
              <a:tr h="501668">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7.3. Tüm sınıflarda "Atasözü/Deyim Resimleme" etkinliği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23.02.2024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1411182"/>
                  </a:ext>
                </a:extLst>
              </a:tr>
              <a:tr h="388734">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7.4. Ortaya çıkan ürünlerden okul sergisi açılır.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26.02.2024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29.02.2024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38314245"/>
                  </a:ext>
                </a:extLst>
              </a:tr>
              <a:tr h="379254">
                <a:tc rowSpan="4">
                  <a:txBody>
                    <a:bodyPr/>
                    <a:lstStyle/>
                    <a:p>
                      <a:pPr algn="ctr" fontAlgn="ctr"/>
                      <a:r>
                        <a:rPr lang="tr-TR" sz="800" u="none" strike="noStrike">
                          <a:effectLst/>
                        </a:rPr>
                        <a:t>MART</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8</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KUTADGU BİLİG OKUMALARI</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Ortaöğretim Öğrencileri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8.1. Tüm sınıflarda "Anlamını Bul"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8.03.2024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68733104"/>
                  </a:ext>
                </a:extLst>
              </a:tr>
              <a:tr h="501668">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8.2. Tüm sınıflarda "Kelime Türetme" etkinliği yapılır. (bk. Ek 5)</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11.03.2024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05539541"/>
                  </a:ext>
                </a:extLst>
              </a:tr>
              <a:tr h="379254">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8.3. Tüm sınıflarda "Kare Bulmaca" etkinliği yapılır.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18.03.2024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22.03.2024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41049912"/>
                  </a:ext>
                </a:extLst>
              </a:tr>
              <a:tr h="388734">
                <a:tc vMerge="1">
                  <a:txBody>
                    <a:bodyPr/>
                    <a:lstStyle/>
                    <a:p>
                      <a:endParaRPr lang="tr-TR"/>
                    </a:p>
                  </a:txBody>
                  <a:tcPr/>
                </a:tc>
                <a:tc vMerge="1">
                  <a:txBody>
                    <a:bodyPr/>
                    <a:lstStyle/>
                    <a:p>
                      <a:endParaRPr lang="tr-TR"/>
                    </a:p>
                  </a:txBody>
                  <a:tcPr/>
                </a:tc>
                <a:tc vMerge="1">
                  <a:txBody>
                    <a:bodyPr/>
                    <a:lstStyle/>
                    <a:p>
                      <a:pPr algn="l" fontAlgn="ctr"/>
                      <a:r>
                        <a:rPr lang="tr-TR" sz="600" u="none" strike="noStrike" dirty="0">
                          <a:effectLst/>
                        </a:rPr>
                        <a:t> </a:t>
                      </a:r>
                      <a:endParaRPr lang="tr-TR" sz="600" b="1"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a:txBody>
                    <a:bodyPr/>
                    <a:lstStyle/>
                    <a:p>
                      <a:pPr algn="ctr" fontAlgn="ctr"/>
                      <a:r>
                        <a:rPr lang="tr-TR" sz="800" u="none" strike="noStrike">
                          <a:effectLst/>
                        </a:rPr>
                        <a:t>8.4. İl geneli "Nesne Tasarımı Yarışması" yapılır. **</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29.03.2024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İl Yürütme Komisyonu</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00142959"/>
                  </a:ext>
                </a:extLst>
              </a:tr>
            </a:tbl>
          </a:graphicData>
        </a:graphic>
      </p:graphicFrame>
    </p:spTree>
    <p:extLst>
      <p:ext uri="{BB962C8B-B14F-4D97-AF65-F5344CB8AC3E}">
        <p14:creationId xmlns:p14="http://schemas.microsoft.com/office/powerpoint/2010/main" val="3949049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92696"/>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a:t>
            </a:r>
            <a:r>
              <a:rPr lang="tr-TR" sz="3600">
                <a:latin typeface="Arial Unicode MS" panose="020B0604020202020204" pitchFamily="34" charset="-128"/>
                <a:ea typeface="Arial Unicode MS" panose="020B0604020202020204" pitchFamily="34" charset="-128"/>
                <a:cs typeface="Arial Unicode MS" panose="020B0604020202020204" pitchFamily="34" charset="-128"/>
              </a:rPr>
              <a:t>Müdürlüğümüz Ortaöğretim  </a:t>
            </a: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Birimi koordinesinde Ortaöğretim, Din Öğretimi, Temel Eğitim, Özel Eğitim ve Rehberlik, Özel Öğretim, Hayat Boyu Öğrenme ve Mesleki ve Teknik Eğitim Şube Müdürlükleri işbirliğiyle gerçekleştirilecektir. </a:t>
            </a:r>
          </a:p>
        </p:txBody>
      </p:sp>
    </p:spTree>
    <p:extLst>
      <p:ext uri="{BB962C8B-B14F-4D97-AF65-F5344CB8AC3E}">
        <p14:creationId xmlns:p14="http://schemas.microsoft.com/office/powerpoint/2010/main" val="1850514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9C3D51B1-43E1-4D74-80E9-7BEE871B4278}"/>
              </a:ext>
            </a:extLst>
          </p:cNvPr>
          <p:cNvGraphicFramePr>
            <a:graphicFrameLocks noGrp="1"/>
          </p:cNvGraphicFramePr>
          <p:nvPr>
            <p:extLst>
              <p:ext uri="{D42A27DB-BD31-4B8C-83A1-F6EECF244321}">
                <p14:modId xmlns:p14="http://schemas.microsoft.com/office/powerpoint/2010/main" val="2703975346"/>
              </p:ext>
            </p:extLst>
          </p:nvPr>
        </p:nvGraphicFramePr>
        <p:xfrm>
          <a:off x="539496" y="228600"/>
          <a:ext cx="8339328" cy="6473954"/>
        </p:xfrm>
        <a:graphic>
          <a:graphicData uri="http://schemas.openxmlformats.org/drawingml/2006/table">
            <a:tbl>
              <a:tblPr>
                <a:tableStyleId>{5C22544A-7EE6-4342-B048-85BDC9FD1C3A}</a:tableStyleId>
              </a:tblPr>
              <a:tblGrid>
                <a:gridCol w="722376">
                  <a:extLst>
                    <a:ext uri="{9D8B030D-6E8A-4147-A177-3AD203B41FA5}">
                      <a16:colId xmlns:a16="http://schemas.microsoft.com/office/drawing/2014/main" xmlns="" val="3991012792"/>
                    </a:ext>
                  </a:extLst>
                </a:gridCol>
                <a:gridCol w="418240">
                  <a:extLst>
                    <a:ext uri="{9D8B030D-6E8A-4147-A177-3AD203B41FA5}">
                      <a16:colId xmlns:a16="http://schemas.microsoft.com/office/drawing/2014/main" xmlns="" val="3673122361"/>
                    </a:ext>
                  </a:extLst>
                </a:gridCol>
                <a:gridCol w="871064">
                  <a:extLst>
                    <a:ext uri="{9D8B030D-6E8A-4147-A177-3AD203B41FA5}">
                      <a16:colId xmlns:a16="http://schemas.microsoft.com/office/drawing/2014/main" xmlns="" val="451021444"/>
                    </a:ext>
                  </a:extLst>
                </a:gridCol>
                <a:gridCol w="1152144">
                  <a:extLst>
                    <a:ext uri="{9D8B030D-6E8A-4147-A177-3AD203B41FA5}">
                      <a16:colId xmlns:a16="http://schemas.microsoft.com/office/drawing/2014/main" xmlns="" val="107938954"/>
                    </a:ext>
                  </a:extLst>
                </a:gridCol>
                <a:gridCol w="813816">
                  <a:extLst>
                    <a:ext uri="{9D8B030D-6E8A-4147-A177-3AD203B41FA5}">
                      <a16:colId xmlns:a16="http://schemas.microsoft.com/office/drawing/2014/main" xmlns="" val="2144772692"/>
                    </a:ext>
                  </a:extLst>
                </a:gridCol>
                <a:gridCol w="1901952">
                  <a:extLst>
                    <a:ext uri="{9D8B030D-6E8A-4147-A177-3AD203B41FA5}">
                      <a16:colId xmlns:a16="http://schemas.microsoft.com/office/drawing/2014/main" xmlns="" val="2397103827"/>
                    </a:ext>
                  </a:extLst>
                </a:gridCol>
                <a:gridCol w="923544">
                  <a:extLst>
                    <a:ext uri="{9D8B030D-6E8A-4147-A177-3AD203B41FA5}">
                      <a16:colId xmlns:a16="http://schemas.microsoft.com/office/drawing/2014/main" xmlns="" val="4089181158"/>
                    </a:ext>
                  </a:extLst>
                </a:gridCol>
                <a:gridCol w="804772">
                  <a:extLst>
                    <a:ext uri="{9D8B030D-6E8A-4147-A177-3AD203B41FA5}">
                      <a16:colId xmlns:a16="http://schemas.microsoft.com/office/drawing/2014/main" xmlns="" val="426448202"/>
                    </a:ext>
                  </a:extLst>
                </a:gridCol>
                <a:gridCol w="731420">
                  <a:extLst>
                    <a:ext uri="{9D8B030D-6E8A-4147-A177-3AD203B41FA5}">
                      <a16:colId xmlns:a16="http://schemas.microsoft.com/office/drawing/2014/main" xmlns="" val="1267299839"/>
                    </a:ext>
                  </a:extLst>
                </a:gridCol>
              </a:tblGrid>
              <a:tr h="445497">
                <a:tc rowSpan="3">
                  <a:txBody>
                    <a:bodyPr/>
                    <a:lstStyle/>
                    <a:p>
                      <a:pPr algn="ctr" fontAlgn="ctr"/>
                      <a:r>
                        <a:rPr lang="tr-TR" sz="800" u="none" strike="noStrike">
                          <a:effectLst/>
                        </a:rPr>
                        <a:t>NİSAN</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9</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ctr" fontAlgn="ctr"/>
                      <a:r>
                        <a:rPr lang="tr-TR" sz="800" b="1" u="none" strike="noStrike" dirty="0">
                          <a:effectLst/>
                        </a:rPr>
                        <a:t>****</a:t>
                      </a:r>
                    </a:p>
                    <a:p>
                      <a:pPr algn="ctr" fontAlgn="ctr"/>
                      <a:r>
                        <a:rPr lang="tr-TR" sz="800" b="1" u="none" strike="noStrike" dirty="0">
                          <a:effectLst/>
                        </a:rPr>
                        <a:t>SÖZLÜK OKUMA</a:t>
                      </a:r>
                    </a:p>
                    <a:p>
                      <a:pPr algn="ctr" fontAlgn="ctr"/>
                      <a:r>
                        <a:rPr lang="tr-TR" sz="800" b="1" u="none" strike="noStrike" dirty="0">
                          <a:effectLst/>
                        </a:rPr>
                        <a:t> ****</a:t>
                      </a:r>
                      <a:endParaRPr lang="tr-TR" sz="800" b="0" i="0" u="none" strike="noStrike" dirty="0">
                        <a:solidFill>
                          <a:srgbClr val="000000"/>
                        </a:solidFill>
                        <a:effectLst/>
                        <a:latin typeface="Calibri" panose="020F0502020204030204" pitchFamily="34" charset="0"/>
                      </a:endParaRPr>
                    </a:p>
                  </a:txBody>
                  <a:tcPr marL="5284" marR="5284" marT="5284" marB="0" vert="wordA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pPr algn="ctr" fontAlgn="ctr"/>
                      <a:r>
                        <a:rPr lang="tr-TR" sz="800" u="none" strike="noStrike">
                          <a:effectLst/>
                        </a:rPr>
                        <a:t>BEYİT EZBERLEME ***</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800" u="none" strike="noStrike">
                          <a:effectLst/>
                        </a:rPr>
                        <a:t>Ortaöğretim Öğrencileri</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9.1. Tüm sınıflarda "Bu Nedir?" etkinliği yapılır. (bk. Ek 5)</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5.04.2023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56672352"/>
                  </a:ext>
                </a:extLst>
              </a:tr>
              <a:tr h="44549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800" u="none" strike="noStrike">
                          <a:effectLst/>
                        </a:rPr>
                        <a:t>9.2. Tüm sınıflarda "Duvar Yazısı (Grafiti) Çalışmaları" yapılır.</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15.04.2023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19.04.2023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21996215"/>
                  </a:ext>
                </a:extLst>
              </a:tr>
              <a:tr h="30479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800" u="none" strike="noStrike">
                          <a:effectLst/>
                        </a:rPr>
                        <a:t>9.3. İl geneli "Video Yarışması" yapılır. **</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1.04.2023</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26.04.2023</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00067596"/>
                  </a:ext>
                </a:extLst>
              </a:tr>
              <a:tr h="445497">
                <a:tc rowSpan="5">
                  <a:txBody>
                    <a:bodyPr/>
                    <a:lstStyle/>
                    <a:p>
                      <a:pPr algn="ctr" fontAlgn="ctr"/>
                      <a:r>
                        <a:rPr lang="tr-TR" sz="800" u="none" strike="noStrike">
                          <a:effectLst/>
                        </a:rPr>
                        <a:t>MAYIS</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tr-TR" sz="800" u="none" strike="noStrike" dirty="0">
                          <a:effectLst/>
                        </a:rPr>
                        <a:t>10</a:t>
                      </a:r>
                      <a:endParaRPr lang="tr-TR" sz="800" b="1"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r>
                        <a:rPr lang="tr-TR" sz="800" u="none" strike="noStrike">
                          <a:effectLst/>
                        </a:rPr>
                        <a:t>10</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lang="tr-TR" sz="800" u="none" strike="noStrike" dirty="0">
                          <a:effectLst/>
                        </a:rPr>
                        <a:t>YUNUS EMRE DİVANI OKUMALARI</a:t>
                      </a:r>
                      <a:endParaRPr lang="tr-TR" dirty="0"/>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lang="tr-TR" sz="800" u="none" strike="noStrike" dirty="0">
                          <a:effectLst/>
                        </a:rPr>
                        <a:t>Ortaöğretim Öğrencileri</a:t>
                      </a:r>
                      <a:endParaRPr lang="tr-TR" dirty="0"/>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800" u="none" strike="noStrike">
                          <a:effectLst/>
                        </a:rPr>
                        <a:t>10.1. Tüm sınıflarda "Baş Harflerini Değiştir" etkinliği yapılır. (bk. Ek 5)</a:t>
                      </a:r>
                      <a:endParaRPr lang="tr-TR" dirty="0"/>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88163085"/>
                  </a:ext>
                </a:extLst>
              </a:tr>
              <a:tr h="50518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800" u="none" strike="noStrike">
                          <a:effectLst/>
                        </a:rPr>
                        <a:t>10.2. Tüm sınıflarda "Sözsüz Oyun (Pandomim) ile Kelime Anlatma" etkinliği yapılır. </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13.05.2024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17.05.2024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33904891"/>
                  </a:ext>
                </a:extLst>
              </a:tr>
              <a:tr h="44549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800" u="none" strike="noStrike">
                          <a:effectLst/>
                        </a:rPr>
                        <a:t>10.3. Tüm sınıflarda "Beyin Fırtınası" etkinliği yapılır. (bk. Ek 5)</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20.05.2024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24.05.2024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Okul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38369436"/>
                  </a:ext>
                </a:extLst>
              </a:tr>
              <a:tr h="33679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800" u="none" strike="noStrike">
                          <a:effectLst/>
                        </a:rPr>
                        <a:t>10.4. İl geneli "Tişört Tasarımı" yarışması yapılır. **</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İl Yürütme Komisyonu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94976504"/>
                  </a:ext>
                </a:extLst>
              </a:tr>
              <a:tr h="102826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800" u="none" strike="noStrike">
                          <a:effectLst/>
                        </a:rPr>
                        <a:t>10.5. Etkinliklerde ortaya iyi örnekler çıkaran ve/veya yarışmalarda derece alan öğrenciler, danışman öğretmenler ve eğitim kurumu yöneticileri Ankara'ya davet edilir.</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27.05.2024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31.05.2024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10611720"/>
                  </a:ext>
                </a:extLst>
              </a:tr>
              <a:tr h="452981">
                <a:tc rowSpan="4">
                  <a:txBody>
                    <a:bodyPr/>
                    <a:lstStyle/>
                    <a:p>
                      <a:pPr algn="ctr" fontAlgn="ctr"/>
                      <a:r>
                        <a:rPr lang="tr-TR" sz="800" u="none" strike="noStrike">
                          <a:effectLst/>
                        </a:rPr>
                        <a:t>HAZİRAN</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11</a:t>
                      </a:r>
                      <a:endParaRPr lang="tr-TR" sz="800" b="1"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gridSpan="2">
                  <a:txBody>
                    <a:bodyPr/>
                    <a:lstStyle/>
                    <a:p>
                      <a:pPr algn="ctr" fontAlgn="ctr"/>
                      <a:r>
                        <a:rPr lang="tr-TR" sz="800" u="none" strike="noStrike">
                          <a:effectLst/>
                        </a:rPr>
                        <a:t>DİLİMİZİN ZENGİNLİKLERİ ŞÖLENİ</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4">
                  <a:txBody>
                    <a:bodyPr/>
                    <a:lstStyle/>
                    <a:p>
                      <a:pPr algn="ctr" fontAlgn="ctr"/>
                      <a:r>
                        <a:rPr lang="tr-TR" sz="800" u="none" strike="noStrike">
                          <a:effectLst/>
                        </a:rPr>
                        <a:t>Öğrenciler, Öğretmenler, Eğitim Kurumu Yöneticileri ve Veliler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dirty="0">
                          <a:effectLst/>
                        </a:rPr>
                        <a:t>11.1. Şölende sergilenmek üzere illerden gelen materyaller tasnif edilir.</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7.06.2024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tr-TR" sz="800" u="none" strike="noStrike">
                          <a:effectLst/>
                        </a:rPr>
                        <a:t>Merkez Yürütme Kurulu</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8604685"/>
                  </a:ext>
                </a:extLst>
              </a:tr>
              <a:tr h="207387">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a:r>
                        <a:rPr lang="tr-TR" sz="800" u="none" strike="noStrike">
                          <a:effectLst/>
                        </a:rPr>
                        <a:t>11.2. Şölen hazırlıkları yapılır.</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3.06.2024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14.06.2024</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975747126"/>
                  </a:ext>
                </a:extLst>
              </a:tr>
              <a:tr h="445497">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a:r>
                        <a:rPr lang="tr-TR" sz="800" u="none" strike="noStrike">
                          <a:effectLst/>
                        </a:rPr>
                        <a:t>11.3. İllerden gelecek katılımcılar Ankara'ya intikal eder.</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Tarih netleşince bildirilecektir.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Tarih netleşince bildirilecektir.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813262310"/>
                  </a:ext>
                </a:extLst>
              </a:tr>
              <a:tr h="345209">
                <a:tc vMerge="1">
                  <a:txBody>
                    <a:bodyPr/>
                    <a:lstStyle/>
                    <a:p>
                      <a:endParaRPr lang="tr-TR"/>
                    </a:p>
                  </a:txBody>
                  <a:tcPr/>
                </a:tc>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a:txBody>
                    <a:bodyPr/>
                    <a:lstStyle/>
                    <a:p>
                      <a:pPr algn="ctr"/>
                      <a:r>
                        <a:rPr lang="tr-TR" sz="800" u="none" strike="noStrike">
                          <a:effectLst/>
                        </a:rPr>
                        <a:t>11.4. Dilimizin Zenginlikleri Şöleni gerçekleştirilir.</a:t>
                      </a:r>
                      <a:endParaRPr lang="tr-T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Tarih netleşince bildirilecektir.</a:t>
                      </a:r>
                      <a:endParaRPr lang="tr-TR" sz="800" b="0" i="0" u="none" strike="noStrike">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u="none" strike="noStrike">
                          <a:effectLst/>
                        </a:rPr>
                        <a:t>Tarih netleşince bildirilecektir.</a:t>
                      </a:r>
                      <a:endParaRPr lang="tr-TR" sz="800" b="0" i="0" u="none" strike="noStrike" dirty="0">
                        <a:solidFill>
                          <a:srgbClr val="000000"/>
                        </a:solidFill>
                        <a:effectLst/>
                        <a:latin typeface="Calibri" panose="020F0502020204030204" pitchFamily="34" charset="0"/>
                      </a:endParaRPr>
                    </a:p>
                  </a:txBody>
                  <a:tcPr marL="5284" marR="5284" marT="52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383454324"/>
                  </a:ext>
                </a:extLst>
              </a:tr>
              <a:tr h="168395">
                <a:tc gridSpan="9">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69861539"/>
                  </a:ext>
                </a:extLst>
              </a:tr>
              <a:tr h="168395">
                <a:tc gridSpan="9">
                  <a:txBody>
                    <a:bodyPr/>
                    <a:lstStyle/>
                    <a:p>
                      <a:pPr algn="l" fontAlgn="b"/>
                      <a:r>
                        <a:rPr lang="tr-TR" sz="800" u="none" strike="noStrike" dirty="0">
                          <a:effectLst/>
                        </a:rPr>
                        <a:t>* Klasik Eser Okumaları faaliyeti eser listesi için bk. Ek 9</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tr-TR"/>
                    </a:p>
                  </a:txBody>
                  <a:tcPr/>
                </a:tc>
                <a:extLst>
                  <a:ext uri="{0D108BD9-81ED-4DB2-BD59-A6C34878D82A}">
                    <a16:rowId xmlns:a16="http://schemas.microsoft.com/office/drawing/2014/main" xmlns="" val="1131998654"/>
                  </a:ext>
                </a:extLst>
              </a:tr>
              <a:tr h="168395">
                <a:tc gridSpan="9">
                  <a:txBody>
                    <a:bodyPr/>
                    <a:lstStyle/>
                    <a:p>
                      <a:pPr algn="l" fontAlgn="b"/>
                      <a:r>
                        <a:rPr lang="tr-TR" sz="800" u="none" strike="noStrike" dirty="0">
                          <a:effectLst/>
                        </a:rPr>
                        <a:t>** Yarışma şartnameleri İl Yürütme Komisyonu tarafından hazırlanarak süreci aksatmayacak bir takvim doğrultusunda okullara gönderilecektir.</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extLst>
                  <a:ext uri="{0D108BD9-81ED-4DB2-BD59-A6C34878D82A}">
                    <a16:rowId xmlns:a16="http://schemas.microsoft.com/office/drawing/2014/main" xmlns="" val="1829638766"/>
                  </a:ext>
                </a:extLst>
              </a:tr>
              <a:tr h="168395">
                <a:tc gridSpan="9">
                  <a:txBody>
                    <a:bodyPr/>
                    <a:lstStyle/>
                    <a:p>
                      <a:pPr algn="l" fontAlgn="b"/>
                      <a:r>
                        <a:rPr lang="tr-TR" sz="800" u="none" strike="noStrike" dirty="0">
                          <a:effectLst/>
                        </a:rPr>
                        <a:t>*** Ezberlenecek beyitler için zümre öğretmenleri sınıf seviyesine ve öğretim programlarına uygun olarak öğrencilere önerilerde bulunacaktır. </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extLst>
                  <a:ext uri="{0D108BD9-81ED-4DB2-BD59-A6C34878D82A}">
                    <a16:rowId xmlns:a16="http://schemas.microsoft.com/office/drawing/2014/main" xmlns="" val="4247204418"/>
                  </a:ext>
                </a:extLst>
              </a:tr>
              <a:tr h="168395">
                <a:tc gridSpan="9">
                  <a:txBody>
                    <a:bodyPr/>
                    <a:lstStyle/>
                    <a:p>
                      <a:pPr algn="l" fontAlgn="b"/>
                      <a:r>
                        <a:rPr lang="tr-TR" sz="800" u="none" strike="noStrike" dirty="0">
                          <a:effectLst/>
                        </a:rPr>
                        <a:t>**** Tüm faaliyetlerin en verimli şekilde gerçekleştirilmesi için sözlük okuma faaliyeti ile eş güdümlü hareket edilmesi gerekmekte olup sözlük önerileri için bk. Ek 11</a:t>
                      </a:r>
                      <a:endParaRPr lang="tr-TR" sz="800" b="1"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lnL w="12700" cap="flat" cmpd="sng" algn="ctr">
                      <a:solidFill>
                        <a:schemeClr val="tx1"/>
                      </a:solidFill>
                      <a:prstDash val="solid"/>
                      <a:round/>
                      <a:headEnd type="none" w="med" len="med"/>
                      <a:tailEnd type="none" w="med" len="med"/>
                    </a:lnL>
                  </a:tcPr>
                </a:tc>
                <a:tc hMerge="1">
                  <a:txBody>
                    <a:bodyPr/>
                    <a:lstStyle/>
                    <a:p>
                      <a:endParaRPr lang="tr-TR"/>
                    </a:p>
                  </a:txBody>
                  <a:tcPr/>
                </a:tc>
                <a:extLst>
                  <a:ext uri="{0D108BD9-81ED-4DB2-BD59-A6C34878D82A}">
                    <a16:rowId xmlns:a16="http://schemas.microsoft.com/office/drawing/2014/main" xmlns="" val="668242413"/>
                  </a:ext>
                </a:extLst>
              </a:tr>
              <a:tr h="223883">
                <a:tc gridSpan="9">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l" fontAlgn="b"/>
                      <a:endParaRPr lang="tr-TR" sz="8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b"/>
                      <a:endParaRPr lang="tr-TR" sz="800" b="0" i="0" u="none" strike="noStrike" dirty="0">
                        <a:solidFill>
                          <a:srgbClr val="000000"/>
                        </a:solidFill>
                        <a:effectLst/>
                        <a:latin typeface="Calibri" panose="020F0502020204030204" pitchFamily="34" charset="0"/>
                      </a:endParaRPr>
                    </a:p>
                  </a:txBody>
                  <a:tcPr marL="5284" marR="5284" marT="52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01116823"/>
                  </a:ext>
                </a:extLst>
              </a:tr>
            </a:tbl>
          </a:graphicData>
        </a:graphic>
      </p:graphicFrame>
    </p:spTree>
    <p:extLst>
      <p:ext uri="{BB962C8B-B14F-4D97-AF65-F5344CB8AC3E}">
        <p14:creationId xmlns:p14="http://schemas.microsoft.com/office/powerpoint/2010/main" val="11334859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xmlns="" id="{F5F4D86C-1E3E-4238-9362-F1EF880CD2F5}"/>
              </a:ext>
            </a:extLst>
          </p:cNvPr>
          <p:cNvSpPr txBox="1"/>
          <p:nvPr/>
        </p:nvSpPr>
        <p:spPr>
          <a:xfrm>
            <a:off x="3691128" y="87859"/>
            <a:ext cx="1398140" cy="369332"/>
          </a:xfrm>
          <a:prstGeom prst="rect">
            <a:avLst/>
          </a:prstGeom>
          <a:noFill/>
        </p:spPr>
        <p:txBody>
          <a:bodyPr wrap="none" rtlCol="0">
            <a:spAutoFit/>
          </a:bodyPr>
          <a:lstStyle/>
          <a:p>
            <a:r>
              <a:rPr lang="tr-TR" dirty="0"/>
              <a:t>KOMİSYON</a:t>
            </a:r>
          </a:p>
        </p:txBody>
      </p:sp>
      <p:graphicFrame>
        <p:nvGraphicFramePr>
          <p:cNvPr id="4" name="Tablo 3">
            <a:extLst>
              <a:ext uri="{FF2B5EF4-FFF2-40B4-BE49-F238E27FC236}">
                <a16:creationId xmlns:a16="http://schemas.microsoft.com/office/drawing/2014/main" xmlns="" id="{6A900968-45FF-4E1F-A5AB-22067040AEBB}"/>
              </a:ext>
            </a:extLst>
          </p:cNvPr>
          <p:cNvGraphicFramePr>
            <a:graphicFrameLocks noGrp="1"/>
          </p:cNvGraphicFramePr>
          <p:nvPr>
            <p:extLst>
              <p:ext uri="{D42A27DB-BD31-4B8C-83A1-F6EECF244321}">
                <p14:modId xmlns:p14="http://schemas.microsoft.com/office/powerpoint/2010/main" val="1150224205"/>
              </p:ext>
            </p:extLst>
          </p:nvPr>
        </p:nvGraphicFramePr>
        <p:xfrm>
          <a:off x="457200" y="457191"/>
          <a:ext cx="8229599" cy="6181346"/>
        </p:xfrm>
        <a:graphic>
          <a:graphicData uri="http://schemas.openxmlformats.org/drawingml/2006/table">
            <a:tbl>
              <a:tblPr>
                <a:tableStyleId>{5C22544A-7EE6-4342-B048-85BDC9FD1C3A}</a:tableStyleId>
              </a:tblPr>
              <a:tblGrid>
                <a:gridCol w="312780">
                  <a:extLst>
                    <a:ext uri="{9D8B030D-6E8A-4147-A177-3AD203B41FA5}">
                      <a16:colId xmlns:a16="http://schemas.microsoft.com/office/drawing/2014/main" xmlns="" val="3945219541"/>
                    </a:ext>
                  </a:extLst>
                </a:gridCol>
                <a:gridCol w="1233745">
                  <a:extLst>
                    <a:ext uri="{9D8B030D-6E8A-4147-A177-3AD203B41FA5}">
                      <a16:colId xmlns:a16="http://schemas.microsoft.com/office/drawing/2014/main" xmlns="" val="2340133589"/>
                    </a:ext>
                  </a:extLst>
                </a:gridCol>
                <a:gridCol w="3169508">
                  <a:extLst>
                    <a:ext uri="{9D8B030D-6E8A-4147-A177-3AD203B41FA5}">
                      <a16:colId xmlns:a16="http://schemas.microsoft.com/office/drawing/2014/main" xmlns="" val="3955934662"/>
                    </a:ext>
                  </a:extLst>
                </a:gridCol>
                <a:gridCol w="3513566">
                  <a:extLst>
                    <a:ext uri="{9D8B030D-6E8A-4147-A177-3AD203B41FA5}">
                      <a16:colId xmlns:a16="http://schemas.microsoft.com/office/drawing/2014/main" xmlns="" val="3849344347"/>
                    </a:ext>
                  </a:extLst>
                </a:gridCol>
              </a:tblGrid>
              <a:tr h="325334">
                <a:tc gridSpan="4">
                  <a:txBody>
                    <a:bodyPr/>
                    <a:lstStyle/>
                    <a:p>
                      <a:pPr algn="ctr" fontAlgn="ctr"/>
                      <a:r>
                        <a:rPr lang="tr-TR" sz="800" b="1" u="none" strike="noStrike" dirty="0">
                          <a:effectLst/>
                        </a:rPr>
                        <a:t>DİLİMİZİN ZENGİNLİKLERİ İL YÜRÜTME KOMİSYONU</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2554810511"/>
                  </a:ext>
                </a:extLst>
              </a:tr>
              <a:tr h="325334">
                <a:tc>
                  <a:txBody>
                    <a:bodyPr/>
                    <a:lstStyle/>
                    <a:p>
                      <a:pPr algn="ctr" fontAlgn="ctr"/>
                      <a:r>
                        <a:rPr lang="tr-TR" sz="800" b="1" u="none" strike="noStrike" dirty="0">
                          <a:effectLst/>
                        </a:rPr>
                        <a:t>SIRA NO</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800" b="1" u="none" strike="noStrike" dirty="0">
                          <a:effectLst/>
                        </a:rPr>
                        <a:t>ADI SOYADI</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tr-TR" sz="800" b="1" u="none" strike="noStrike" dirty="0">
                          <a:effectLst/>
                        </a:rPr>
                        <a:t>ÜNVANI</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b="1" u="none" strike="noStrike" dirty="0">
                          <a:effectLst/>
                        </a:rPr>
                        <a:t>PROJEDEKİ GÖREV VE SORUMLULUKLARI</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92651099"/>
                  </a:ext>
                </a:extLst>
              </a:tr>
              <a:tr h="325334">
                <a:tc>
                  <a:txBody>
                    <a:bodyPr/>
                    <a:lstStyle/>
                    <a:p>
                      <a:pPr algn="ctr" fontAlgn="ctr"/>
                      <a:r>
                        <a:rPr lang="tr-TR" sz="800" b="1" u="none" strike="noStrike" dirty="0">
                          <a:effectLst/>
                        </a:rPr>
                        <a:t>1</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dirty="0">
                          <a:effectLst/>
                        </a:rPr>
                        <a:t>Ali TOSUN</a:t>
                      </a:r>
                      <a:endParaRPr lang="tr-TR" sz="800" b="0"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İl Milli Eğitim Müdürü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tr-TR" sz="800" u="none" strike="noStrike">
                          <a:effectLst/>
                        </a:rPr>
                        <a:t>Proje İl Yönetim Kurulu</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78529873"/>
                  </a:ext>
                </a:extLst>
              </a:tr>
              <a:tr h="325334">
                <a:tc>
                  <a:txBody>
                    <a:bodyPr/>
                    <a:lstStyle/>
                    <a:p>
                      <a:pPr algn="ctr" fontAlgn="ctr"/>
                      <a:r>
                        <a:rPr lang="tr-TR" sz="800" b="1" u="none" strike="noStrike" dirty="0">
                          <a:effectLst/>
                        </a:rPr>
                        <a:t> </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Ömer Faruk GÜNEŞ</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Ortaöğretim Şube Müdürü (İl Koordinatörü)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239961009"/>
                  </a:ext>
                </a:extLst>
              </a:tr>
              <a:tr h="325334">
                <a:tc rowSpan="8">
                  <a:txBody>
                    <a:bodyPr/>
                    <a:lstStyle/>
                    <a:p>
                      <a:pPr algn="ctr" fontAlgn="ctr"/>
                      <a:r>
                        <a:rPr lang="tr-TR" sz="800" b="1" u="none" strike="noStrike" dirty="0">
                          <a:effectLst/>
                        </a:rPr>
                        <a:t>2</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Ömer Faruk GÜNEŞ</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Ortaöğretim Şube Müdürü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8">
                  <a:txBody>
                    <a:bodyPr/>
                    <a:lstStyle/>
                    <a:p>
                      <a:pPr algn="l" fontAlgn="ctr"/>
                      <a:r>
                        <a:rPr lang="tr-TR" sz="800" u="none" strike="noStrike">
                          <a:effectLst/>
                        </a:rPr>
                        <a:t>Ortaöğretim Şube Müdürü kendisine bağlı , Okul Müdürü ile birlikte Fen ve Anadolu liselerinin  proje izleme yürütme ve değerlendirme çalışmasını  yapar. İlgili alan öğretmenleriyle birlikte (Bilişim Teknolojisi Öğretmeni,Türk Dili ve Edebiyatı Öğretmeni, Tarih Öğretmeni, Felsefe Öğretmeni, Görsel Sanatlar Öğretmeni)  Tüm  Fen ve Anadolu Liselerinden gelen materyalleri Bakanlıkça düzenlenecek yıl sonu etkinliğine gönderilmek üzere  toplar, tasnif eder ve yıl sonunda koordinatör ortaöğretim birimine tek rapor haline getirerek gönderir. Ortaöğretim Okulları ile ilgili  İyi örnekleri İl Milli Eğitim Müdürlüğünün genel ağ (internet) sayfasında ve sosyal medya hesaplarından paylaşır.Okulların yaptığı çalışmaları yerinde ziyaret ederek ,çalışmaları takip eder.Projenin sağlıklı yürüyebilmesi için her ay bir ilçeyi ziyaret eder.</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97370812"/>
                  </a:ext>
                </a:extLst>
              </a:tr>
              <a:tr h="325334">
                <a:tc vMerge="1">
                  <a:txBody>
                    <a:bodyPr/>
                    <a:lstStyle/>
                    <a:p>
                      <a:endParaRPr lang="tr-TR"/>
                    </a:p>
                  </a:txBody>
                  <a:tcPr/>
                </a:tc>
                <a:tc>
                  <a:txBody>
                    <a:bodyPr/>
                    <a:lstStyle/>
                    <a:p>
                      <a:pPr algn="l" fontAlgn="ctr"/>
                      <a:r>
                        <a:rPr lang="tr-TR" sz="800" u="none" strike="noStrike">
                          <a:effectLst/>
                        </a:rPr>
                        <a:t>İmam ŞİMŞEK</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Necip Fazıl Kısakürek Anadolu Lisesi Müdürü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3857070622"/>
                  </a:ext>
                </a:extLst>
              </a:tr>
              <a:tr h="325334">
                <a:tc vMerge="1">
                  <a:txBody>
                    <a:bodyPr/>
                    <a:lstStyle/>
                    <a:p>
                      <a:endParaRPr lang="tr-TR"/>
                    </a:p>
                  </a:txBody>
                  <a:tcPr/>
                </a:tc>
                <a:tc>
                  <a:txBody>
                    <a:bodyPr/>
                    <a:lstStyle/>
                    <a:p>
                      <a:pPr algn="l" fontAlgn="ctr"/>
                      <a:r>
                        <a:rPr lang="tr-TR" sz="800" u="none" strike="noStrike">
                          <a:effectLst/>
                        </a:rPr>
                        <a:t>Coşkun POLAT</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nb-NO" sz="800" u="none" strike="noStrike">
                          <a:effectLst/>
                        </a:rPr>
                        <a:t>Adıyaman Fen Lisesi Bilişim Teknolojisi Öğretmeni</a:t>
                      </a:r>
                      <a:endParaRPr lang="nb-NO"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171694285"/>
                  </a:ext>
                </a:extLst>
              </a:tr>
              <a:tr h="325334">
                <a:tc vMerge="1">
                  <a:txBody>
                    <a:bodyPr/>
                    <a:lstStyle/>
                    <a:p>
                      <a:endParaRPr lang="tr-TR"/>
                    </a:p>
                  </a:txBody>
                  <a:tcPr/>
                </a:tc>
                <a:tc>
                  <a:txBody>
                    <a:bodyPr/>
                    <a:lstStyle/>
                    <a:p>
                      <a:pPr algn="l" fontAlgn="ctr"/>
                      <a:r>
                        <a:rPr lang="tr-TR" sz="800" u="none" strike="noStrike">
                          <a:effectLst/>
                        </a:rPr>
                        <a:t>Mesut YOKUŞ</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TOBB Kız Anadolu İmam Hatip Lisesi Türk Dili ve Edebiyatı Öğretmeni</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3884235945"/>
                  </a:ext>
                </a:extLst>
              </a:tr>
              <a:tr h="325334">
                <a:tc vMerge="1">
                  <a:txBody>
                    <a:bodyPr/>
                    <a:lstStyle/>
                    <a:p>
                      <a:endParaRPr lang="tr-TR"/>
                    </a:p>
                  </a:txBody>
                  <a:tcPr/>
                </a:tc>
                <a:tc>
                  <a:txBody>
                    <a:bodyPr/>
                    <a:lstStyle/>
                    <a:p>
                      <a:pPr algn="l" fontAlgn="ctr"/>
                      <a:r>
                        <a:rPr lang="tr-TR" sz="800" u="none" strike="noStrike">
                          <a:effectLst/>
                        </a:rPr>
                        <a:t>Adnan YILMAZ</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TOBB Kız Anadolu İmam Hatip Lisesi Tarih Öğretmeni</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2636881197"/>
                  </a:ext>
                </a:extLst>
              </a:tr>
              <a:tr h="325334">
                <a:tc vMerge="1">
                  <a:txBody>
                    <a:bodyPr/>
                    <a:lstStyle/>
                    <a:p>
                      <a:endParaRPr lang="tr-TR"/>
                    </a:p>
                  </a:txBody>
                  <a:tcPr/>
                </a:tc>
                <a:tc>
                  <a:txBody>
                    <a:bodyPr/>
                    <a:lstStyle/>
                    <a:p>
                      <a:pPr algn="l" fontAlgn="ctr"/>
                      <a:r>
                        <a:rPr lang="tr-TR" sz="800" u="none" strike="noStrike">
                          <a:effectLst/>
                        </a:rPr>
                        <a:t>Ruşen ŞAHİN</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Altınşehir Anadolu Lisesi Bilişim Teknolojisi Öğretmeni</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934362875"/>
                  </a:ext>
                </a:extLst>
              </a:tr>
              <a:tr h="325334">
                <a:tc vMerge="1">
                  <a:txBody>
                    <a:bodyPr/>
                    <a:lstStyle/>
                    <a:p>
                      <a:endParaRPr lang="tr-TR"/>
                    </a:p>
                  </a:txBody>
                  <a:tcPr/>
                </a:tc>
                <a:tc>
                  <a:txBody>
                    <a:bodyPr/>
                    <a:lstStyle/>
                    <a:p>
                      <a:pPr algn="l" fontAlgn="ctr"/>
                      <a:r>
                        <a:rPr lang="tr-TR" sz="800" u="none" strike="noStrike">
                          <a:effectLst/>
                        </a:rPr>
                        <a:t>Semra SÖNMEZ</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İl Milli Eğitim Müdürlüğü Felsefe Öğretmeni</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1540295651"/>
                  </a:ext>
                </a:extLst>
              </a:tr>
              <a:tr h="325334">
                <a:tc vMerge="1">
                  <a:txBody>
                    <a:bodyPr/>
                    <a:lstStyle/>
                    <a:p>
                      <a:endParaRPr lang="tr-TR"/>
                    </a:p>
                  </a:txBody>
                  <a:tcPr/>
                </a:tc>
                <a:tc>
                  <a:txBody>
                    <a:bodyPr/>
                    <a:lstStyle/>
                    <a:p>
                      <a:pPr algn="l" fontAlgn="ctr"/>
                      <a:r>
                        <a:rPr lang="tr-TR" sz="800" u="none" strike="noStrike">
                          <a:effectLst/>
                        </a:rPr>
                        <a:t>Derya KORKMAZ</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İl Milli Eğitim Müdürlüğü Görsel Sanatlar Öğretmeni</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2959587935"/>
                  </a:ext>
                </a:extLst>
              </a:tr>
              <a:tr h="325334">
                <a:tc rowSpan="7">
                  <a:txBody>
                    <a:bodyPr/>
                    <a:lstStyle/>
                    <a:p>
                      <a:pPr algn="ctr" fontAlgn="ctr"/>
                      <a:r>
                        <a:rPr lang="tr-TR" sz="800" b="1" u="none" strike="noStrike" dirty="0">
                          <a:effectLst/>
                        </a:rPr>
                        <a:t>3</a:t>
                      </a:r>
                      <a:endParaRPr lang="tr-TR" sz="800" b="1"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Hatice DELİCE DAĞDEVİREN</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Temel Eğitim Şube Müdürü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7">
                  <a:txBody>
                    <a:bodyPr/>
                    <a:lstStyle/>
                    <a:p>
                      <a:pPr algn="l" fontAlgn="ctr"/>
                      <a:r>
                        <a:rPr lang="tr-TR" sz="800" u="none" strike="noStrike">
                          <a:effectLst/>
                        </a:rPr>
                        <a:t>Temel Eğitim Şube Müdürü kendisine bağlı , Okul öncesi Müdürü, İlkokul Müdürü ,Ortaokul Müdürü ile birlikte  ildeki temel eğitim ve imam hatip ortaokullarının proje izleme yürütme ve değerlendirme çalışmasını  yapar. İlgili alan öğretmenleriyle birlikte (Okul Öncesi, Sınıf Öğretmenleri, Türkçe ve Görsel Sanatlar öğretmenleri)  Tüm temel eğitim okullarından ve İmam hatip Ortaokullarından gelen materyalleri Bakanlıkça düzenlenecek yıl sonu etkinliğine gönderilmek üzere  toplar, tasnif eder ve yıl sonunda koordinatör ortaöğretim birimine tek rapor haline getirerek gönderir. Temel Eğitim Okulları ile ilgili  İyi örnekleri İl Milli Eğitim Müdürlüğünün genel ağ (internet) sayfasında ve sosyal medya hesaplarından paylaşır.Okulların yaptığı çalışmaları yerinde ziyaret ederek ,çalışmaları takip eder.Projenin sağlıklı yürüyebilmesi için her ay bir ilçeyi ziyaret eder.</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34864219"/>
                  </a:ext>
                </a:extLst>
              </a:tr>
              <a:tr h="325334">
                <a:tc vMerge="1">
                  <a:txBody>
                    <a:bodyPr/>
                    <a:lstStyle/>
                    <a:p>
                      <a:endParaRPr lang="tr-TR"/>
                    </a:p>
                  </a:txBody>
                  <a:tcPr/>
                </a:tc>
                <a:tc>
                  <a:txBody>
                    <a:bodyPr/>
                    <a:lstStyle/>
                    <a:p>
                      <a:pPr algn="l" fontAlgn="ctr"/>
                      <a:r>
                        <a:rPr lang="tr-TR" sz="800" u="none" strike="noStrike">
                          <a:effectLst/>
                        </a:rPr>
                        <a:t>Sevil GÖĞÜŞ</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Altınşehir Anaokulu Müdürü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734373857"/>
                  </a:ext>
                </a:extLst>
              </a:tr>
              <a:tr h="325334">
                <a:tc vMerge="1">
                  <a:txBody>
                    <a:bodyPr/>
                    <a:lstStyle/>
                    <a:p>
                      <a:endParaRPr lang="tr-TR"/>
                    </a:p>
                  </a:txBody>
                  <a:tcPr/>
                </a:tc>
                <a:tc>
                  <a:txBody>
                    <a:bodyPr/>
                    <a:lstStyle/>
                    <a:p>
                      <a:pPr algn="l" fontAlgn="ctr"/>
                      <a:r>
                        <a:rPr lang="tr-TR" sz="800" u="none" strike="noStrike">
                          <a:effectLst/>
                        </a:rPr>
                        <a:t>Mahmut BALCI</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Birsen Esensoy İlkokulu Müdürü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1606539088"/>
                  </a:ext>
                </a:extLst>
              </a:tr>
              <a:tr h="325334">
                <a:tc vMerge="1">
                  <a:txBody>
                    <a:bodyPr/>
                    <a:lstStyle/>
                    <a:p>
                      <a:endParaRPr lang="tr-TR"/>
                    </a:p>
                  </a:txBody>
                  <a:tcPr/>
                </a:tc>
                <a:tc>
                  <a:txBody>
                    <a:bodyPr/>
                    <a:lstStyle/>
                    <a:p>
                      <a:pPr algn="l" fontAlgn="ctr"/>
                      <a:r>
                        <a:rPr lang="tr-TR" sz="800" u="none" strike="noStrike">
                          <a:effectLst/>
                        </a:rPr>
                        <a:t>Nevzat YİĞİT</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TOBB Yavuz Selim Ortaokulu /İmam Hatip Ortaokulu Müdürü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1096432364"/>
                  </a:ext>
                </a:extLst>
              </a:tr>
              <a:tr h="325334">
                <a:tc vMerge="1">
                  <a:txBody>
                    <a:bodyPr/>
                    <a:lstStyle/>
                    <a:p>
                      <a:endParaRPr lang="tr-TR"/>
                    </a:p>
                  </a:txBody>
                  <a:tcPr/>
                </a:tc>
                <a:tc>
                  <a:txBody>
                    <a:bodyPr/>
                    <a:lstStyle/>
                    <a:p>
                      <a:pPr algn="l" fontAlgn="ctr"/>
                      <a:r>
                        <a:rPr lang="tr-TR" sz="800" u="none" strike="noStrike">
                          <a:effectLst/>
                        </a:rPr>
                        <a:t>Büşra ASLAN</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a:effectLst/>
                        </a:rPr>
                        <a:t>Vilayetler Hizmet Birliği Anaokulu Okul Öncesi Öğretmeni</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4196248540"/>
                  </a:ext>
                </a:extLst>
              </a:tr>
              <a:tr h="325334">
                <a:tc vMerge="1">
                  <a:txBody>
                    <a:bodyPr/>
                    <a:lstStyle/>
                    <a:p>
                      <a:endParaRPr lang="tr-TR"/>
                    </a:p>
                  </a:txBody>
                  <a:tcPr/>
                </a:tc>
                <a:tc>
                  <a:txBody>
                    <a:bodyPr/>
                    <a:lstStyle/>
                    <a:p>
                      <a:pPr algn="l" fontAlgn="ctr"/>
                      <a:r>
                        <a:rPr lang="tr-TR" sz="800" u="none" strike="noStrike">
                          <a:effectLst/>
                        </a:rPr>
                        <a:t>Ramazan GÖZCÜ</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sv-SE" sz="800" u="none" strike="noStrike">
                          <a:effectLst/>
                        </a:rPr>
                        <a:t>İl MEM Görsel Sanatlar Öğretmeni</a:t>
                      </a:r>
                      <a:endParaRPr lang="sv-SE"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2716173787"/>
                  </a:ext>
                </a:extLst>
              </a:tr>
              <a:tr h="325334">
                <a:tc vMerge="1">
                  <a:txBody>
                    <a:bodyPr/>
                    <a:lstStyle/>
                    <a:p>
                      <a:endParaRPr lang="tr-TR"/>
                    </a:p>
                  </a:txBody>
                  <a:tcPr/>
                </a:tc>
                <a:tc>
                  <a:txBody>
                    <a:bodyPr/>
                    <a:lstStyle/>
                    <a:p>
                      <a:pPr algn="l" fontAlgn="ctr"/>
                      <a:r>
                        <a:rPr lang="tr-TR" sz="800" u="none" strike="noStrike">
                          <a:effectLst/>
                        </a:rPr>
                        <a:t>Yusuf ARSLAN</a:t>
                      </a:r>
                      <a:endParaRPr lang="tr-TR" sz="800" b="0" i="0" u="none" strike="noStrike">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tr-TR" sz="800" u="none" strike="noStrike" dirty="0">
                          <a:effectLst/>
                        </a:rPr>
                        <a:t>TOBB Yavuz Selim Ortaokulu Türkçe Öğretmeni</a:t>
                      </a:r>
                      <a:endParaRPr lang="tr-TR" sz="800" b="0" i="0" u="none" strike="noStrike" dirty="0">
                        <a:solidFill>
                          <a:srgbClr val="000000"/>
                        </a:solidFill>
                        <a:effectLst/>
                        <a:latin typeface="Calibri" panose="020F0502020204030204" pitchFamily="34" charset="0"/>
                      </a:endParaRPr>
                    </a:p>
                  </a:txBody>
                  <a:tcPr marL="3475" marR="3475" marT="34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a:p>
                  </a:txBody>
                  <a:tcPr/>
                </a:tc>
                <a:extLst>
                  <a:ext uri="{0D108BD9-81ED-4DB2-BD59-A6C34878D82A}">
                    <a16:rowId xmlns:a16="http://schemas.microsoft.com/office/drawing/2014/main" xmlns="" val="2147530767"/>
                  </a:ext>
                </a:extLst>
              </a:tr>
            </a:tbl>
          </a:graphicData>
        </a:graphic>
      </p:graphicFrame>
    </p:spTree>
    <p:extLst>
      <p:ext uri="{BB962C8B-B14F-4D97-AF65-F5344CB8AC3E}">
        <p14:creationId xmlns:p14="http://schemas.microsoft.com/office/powerpoint/2010/main" val="17309046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DDBF341A-368C-45ED-86D1-158F57389565}"/>
              </a:ext>
            </a:extLst>
          </p:cNvPr>
          <p:cNvGraphicFramePr>
            <a:graphicFrameLocks noGrp="1"/>
          </p:cNvGraphicFramePr>
          <p:nvPr>
            <p:extLst>
              <p:ext uri="{D42A27DB-BD31-4B8C-83A1-F6EECF244321}">
                <p14:modId xmlns:p14="http://schemas.microsoft.com/office/powerpoint/2010/main" val="4289846708"/>
              </p:ext>
            </p:extLst>
          </p:nvPr>
        </p:nvGraphicFramePr>
        <p:xfrm>
          <a:off x="666750" y="320040"/>
          <a:ext cx="7810434" cy="6275582"/>
        </p:xfrm>
        <a:graphic>
          <a:graphicData uri="http://schemas.openxmlformats.org/drawingml/2006/table">
            <a:tbl>
              <a:tblPr>
                <a:tableStyleId>{5C22544A-7EE6-4342-B048-85BDC9FD1C3A}</a:tableStyleId>
              </a:tblPr>
              <a:tblGrid>
                <a:gridCol w="298964">
                  <a:extLst>
                    <a:ext uri="{9D8B030D-6E8A-4147-A177-3AD203B41FA5}">
                      <a16:colId xmlns:a16="http://schemas.microsoft.com/office/drawing/2014/main" xmlns="" val="1441750928"/>
                    </a:ext>
                  </a:extLst>
                </a:gridCol>
                <a:gridCol w="1170576">
                  <a:extLst>
                    <a:ext uri="{9D8B030D-6E8A-4147-A177-3AD203B41FA5}">
                      <a16:colId xmlns:a16="http://schemas.microsoft.com/office/drawing/2014/main" xmlns="" val="1593619535"/>
                    </a:ext>
                  </a:extLst>
                </a:gridCol>
                <a:gridCol w="3007226">
                  <a:extLst>
                    <a:ext uri="{9D8B030D-6E8A-4147-A177-3AD203B41FA5}">
                      <a16:colId xmlns:a16="http://schemas.microsoft.com/office/drawing/2014/main" xmlns="" val="3938565713"/>
                    </a:ext>
                  </a:extLst>
                </a:gridCol>
                <a:gridCol w="3333668">
                  <a:extLst>
                    <a:ext uri="{9D8B030D-6E8A-4147-A177-3AD203B41FA5}">
                      <a16:colId xmlns:a16="http://schemas.microsoft.com/office/drawing/2014/main" xmlns="" val="335703996"/>
                    </a:ext>
                  </a:extLst>
                </a:gridCol>
              </a:tblGrid>
              <a:tr h="302249">
                <a:tc>
                  <a:txBody>
                    <a:bodyPr/>
                    <a:lstStyle/>
                    <a:p>
                      <a:pPr algn="ctr" fontAlgn="ctr"/>
                      <a:r>
                        <a:rPr lang="tr-TR" sz="800" b="1" u="none" strike="noStrike" dirty="0">
                          <a:effectLst/>
                        </a:rPr>
                        <a:t>4</a:t>
                      </a:r>
                      <a:endParaRPr lang="tr-TR" sz="800" b="1" i="0" u="none" strike="noStrike" dirty="0">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Mustafa YETİŞ</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Hayat Boyu Öğrenme Şube Müdürü</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Proje ile ilgili çalışmalara katkı sunar.Okulların yaptığı çalışmaları yerinde ziyaret ederek ,çalışmaları takip eder.Halk Eğitim bünyesinde projenin tanıtımını yapar.</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33760793"/>
                  </a:ext>
                </a:extLst>
              </a:tr>
              <a:tr h="302249">
                <a:tc rowSpan="6">
                  <a:txBody>
                    <a:bodyPr/>
                    <a:lstStyle/>
                    <a:p>
                      <a:pPr algn="ctr" fontAlgn="ctr"/>
                      <a:r>
                        <a:rPr lang="tr-TR" sz="800" b="1" u="none" strike="noStrike" dirty="0">
                          <a:effectLst/>
                        </a:rPr>
                        <a:t>5</a:t>
                      </a:r>
                      <a:endParaRPr lang="tr-TR" sz="800" b="1" i="0" u="none" strike="noStrike" dirty="0">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Abdurrahman ÇELİK</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Bilgi İşlem Şube Müdürü (Yarışmalar)</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l" fontAlgn="ctr"/>
                      <a:r>
                        <a:rPr lang="tr-TR" sz="800" u="none" strike="noStrike">
                          <a:effectLst/>
                        </a:rPr>
                        <a:t>İl Genelinde düzenlenecek yarışmaların şartnamalerini hazırlar ve yarışmaların duyuru, değerlendirme, ödüllendirme süreçlerini yürütür.</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7815523"/>
                  </a:ext>
                </a:extLst>
              </a:tr>
              <a:tr h="302249">
                <a:tc vMerge="1">
                  <a:txBody>
                    <a:bodyPr/>
                    <a:lstStyle/>
                    <a:p>
                      <a:endParaRPr lang="tr-TR"/>
                    </a:p>
                  </a:txBody>
                  <a:tcPr/>
                </a:tc>
                <a:tc>
                  <a:txBody>
                    <a:bodyPr/>
                    <a:lstStyle/>
                    <a:p>
                      <a:pPr algn="l" fontAlgn="ctr"/>
                      <a:r>
                        <a:rPr lang="tr-TR" sz="800" u="none" strike="noStrike">
                          <a:effectLst/>
                        </a:rPr>
                        <a:t>Derya KORKMAZ</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İl Milli Eğitim Müdürlüğü Görsel Sanatlar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678618393"/>
                  </a:ext>
                </a:extLst>
              </a:tr>
              <a:tr h="302249">
                <a:tc vMerge="1">
                  <a:txBody>
                    <a:bodyPr/>
                    <a:lstStyle/>
                    <a:p>
                      <a:endParaRPr lang="tr-TR"/>
                    </a:p>
                  </a:txBody>
                  <a:tcPr/>
                </a:tc>
                <a:tc>
                  <a:txBody>
                    <a:bodyPr/>
                    <a:lstStyle/>
                    <a:p>
                      <a:pPr algn="l" fontAlgn="ctr"/>
                      <a:r>
                        <a:rPr lang="tr-TR" sz="800" u="none" strike="noStrike">
                          <a:effectLst/>
                        </a:rPr>
                        <a:t>Mesut YOKUŞ</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Kız Anadolu İmam Hatip Lisesi Türk Dili ve Edebiyatı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796421383"/>
                  </a:ext>
                </a:extLst>
              </a:tr>
              <a:tr h="302249">
                <a:tc vMerge="1">
                  <a:txBody>
                    <a:bodyPr/>
                    <a:lstStyle/>
                    <a:p>
                      <a:endParaRPr lang="tr-TR"/>
                    </a:p>
                  </a:txBody>
                  <a:tcPr/>
                </a:tc>
                <a:tc>
                  <a:txBody>
                    <a:bodyPr/>
                    <a:lstStyle/>
                    <a:p>
                      <a:pPr algn="l" fontAlgn="ctr"/>
                      <a:r>
                        <a:rPr lang="tr-TR" sz="800" u="none" strike="noStrike">
                          <a:effectLst/>
                        </a:rPr>
                        <a:t>Abdurrahman ÜNAL</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Sınıf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383309127"/>
                  </a:ext>
                </a:extLst>
              </a:tr>
              <a:tr h="302249">
                <a:tc vMerge="1">
                  <a:txBody>
                    <a:bodyPr/>
                    <a:lstStyle/>
                    <a:p>
                      <a:endParaRPr lang="tr-TR"/>
                    </a:p>
                  </a:txBody>
                  <a:tcPr/>
                </a:tc>
                <a:tc>
                  <a:txBody>
                    <a:bodyPr/>
                    <a:lstStyle/>
                    <a:p>
                      <a:pPr algn="l" fontAlgn="ctr"/>
                      <a:r>
                        <a:rPr lang="tr-TR" sz="800" u="none" strike="noStrike">
                          <a:effectLst/>
                        </a:rPr>
                        <a:t>Yusuf ARSLAN</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Yavuz Selim Ortaokulu Türkçe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46012421"/>
                  </a:ext>
                </a:extLst>
              </a:tr>
              <a:tr h="302249">
                <a:tc vMerge="1">
                  <a:txBody>
                    <a:bodyPr/>
                    <a:lstStyle/>
                    <a:p>
                      <a:endParaRPr lang="tr-TR"/>
                    </a:p>
                  </a:txBody>
                  <a:tcPr/>
                </a:tc>
                <a:tc>
                  <a:txBody>
                    <a:bodyPr/>
                    <a:lstStyle/>
                    <a:p>
                      <a:pPr algn="l" fontAlgn="ctr"/>
                      <a:r>
                        <a:rPr lang="tr-TR" sz="800" u="none" strike="noStrike">
                          <a:effectLst/>
                        </a:rPr>
                        <a:t>Ramazan GÖZCÜ</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sv-SE" sz="800" u="none" strike="noStrike">
                          <a:effectLst/>
                        </a:rPr>
                        <a:t>İl MEM Görsel Sanatlar Öğretmeni</a:t>
                      </a:r>
                      <a:endParaRPr lang="sv-SE"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255075448"/>
                  </a:ext>
                </a:extLst>
              </a:tr>
              <a:tr h="411746">
                <a:tc rowSpan="5">
                  <a:txBody>
                    <a:bodyPr/>
                    <a:lstStyle/>
                    <a:p>
                      <a:pPr algn="ctr" fontAlgn="ctr"/>
                      <a:r>
                        <a:rPr lang="tr-TR" sz="800" b="1" u="none" strike="noStrike" dirty="0">
                          <a:effectLst/>
                        </a:rPr>
                        <a:t>6</a:t>
                      </a:r>
                      <a:endParaRPr lang="tr-TR" sz="800" b="1" i="0" u="none" strike="noStrike" dirty="0">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Hamza ÇELENK</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Özel Eğitim ve Rehberlik Şube Müdürü</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fontAlgn="ctr"/>
                      <a:r>
                        <a:rPr lang="tr-TR" sz="800" u="none" strike="noStrike">
                          <a:effectLst/>
                        </a:rPr>
                        <a:t>Özel Eğitim ve Rehberlik Şube Müdürü kendisine bağlı , Okul Müdürü ile birlikte Özel Eğitim Okullarının proje izleme yürütme ve değerlendirme çalışmasını  yapar. İlgili alan öğretmenleriyle birlikte (Sınıf , Okulöncesi , Görsel Sanatlar Öğretmeni)  Tüm  Özel Eğitim Okullarından gelen materyalleri Bakanlıkça düzenlenecek yıl sonu etkinliğine gönderilmek üzere  toplar, tasnif eder ve yıl sonunda koordinatör ortaöğretim birimine tek rapor haline getirerek gönderir. Özel Eğitim Okulları ile ilgili  İyi örnekleri İl Milli Eğitim Müdürlüğünün genel ağ (internet) sayfasında ve sosyal medya hesaplarından paylaşır.Okulların yaptığı çalışmaları yerinde ziyaret ederek ,çalışmaları takip eder.Projenin sağlıklı yürüyebilmesi için her ay bir ilçeyi ziyaret eder.</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28071278"/>
                  </a:ext>
                </a:extLst>
              </a:tr>
              <a:tr h="434370">
                <a:tc vMerge="1">
                  <a:txBody>
                    <a:bodyPr/>
                    <a:lstStyle/>
                    <a:p>
                      <a:endParaRPr lang="tr-TR"/>
                    </a:p>
                  </a:txBody>
                  <a:tcPr/>
                </a:tc>
                <a:tc>
                  <a:txBody>
                    <a:bodyPr/>
                    <a:lstStyle/>
                    <a:p>
                      <a:pPr algn="l" fontAlgn="ctr"/>
                      <a:r>
                        <a:rPr lang="tr-TR" sz="800" u="none" strike="noStrike">
                          <a:effectLst/>
                        </a:rPr>
                        <a:t>Mustafa ÇAVUŞ</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Hacı Sakine Acar Özel Eğitim Meslek Okulu Müdürü</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68850149"/>
                  </a:ext>
                </a:extLst>
              </a:tr>
              <a:tr h="352925">
                <a:tc vMerge="1">
                  <a:txBody>
                    <a:bodyPr/>
                    <a:lstStyle/>
                    <a:p>
                      <a:endParaRPr lang="tr-TR"/>
                    </a:p>
                  </a:txBody>
                  <a:tcPr/>
                </a:tc>
                <a:tc>
                  <a:txBody>
                    <a:bodyPr/>
                    <a:lstStyle/>
                    <a:p>
                      <a:pPr algn="l" fontAlgn="ctr"/>
                      <a:r>
                        <a:rPr lang="tr-TR" sz="800" u="none" strike="noStrike">
                          <a:effectLst/>
                        </a:rPr>
                        <a:t>Abdurrahman ÜNAL</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Sınıf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824842881"/>
                  </a:ext>
                </a:extLst>
              </a:tr>
              <a:tr h="352925">
                <a:tc vMerge="1">
                  <a:txBody>
                    <a:bodyPr/>
                    <a:lstStyle/>
                    <a:p>
                      <a:endParaRPr lang="tr-TR"/>
                    </a:p>
                  </a:txBody>
                  <a:tcPr/>
                </a:tc>
                <a:tc>
                  <a:txBody>
                    <a:bodyPr/>
                    <a:lstStyle/>
                    <a:p>
                      <a:pPr algn="l" fontAlgn="ctr"/>
                      <a:r>
                        <a:rPr lang="tr-TR" sz="800" u="none" strike="noStrike">
                          <a:effectLst/>
                        </a:rPr>
                        <a:t>Büşra ASLAN</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Vilayetler Hizmet Birliği Anaokulu Okul Öncesi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576534788"/>
                  </a:ext>
                </a:extLst>
              </a:tr>
              <a:tr h="425321">
                <a:tc vMerge="1">
                  <a:txBody>
                    <a:bodyPr/>
                    <a:lstStyle/>
                    <a:p>
                      <a:endParaRPr lang="tr-TR"/>
                    </a:p>
                  </a:txBody>
                  <a:tcPr/>
                </a:tc>
                <a:tc>
                  <a:txBody>
                    <a:bodyPr/>
                    <a:lstStyle/>
                    <a:p>
                      <a:pPr algn="l" fontAlgn="ctr"/>
                      <a:r>
                        <a:rPr lang="tr-TR" sz="800" u="none" strike="noStrike">
                          <a:effectLst/>
                        </a:rPr>
                        <a:t>Derya KORKMAZ</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İl Milli Eğitim Müdürlüğü Görsel Sanatlar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1390871"/>
                  </a:ext>
                </a:extLst>
              </a:tr>
              <a:tr h="302249">
                <a:tc rowSpan="7">
                  <a:txBody>
                    <a:bodyPr/>
                    <a:lstStyle/>
                    <a:p>
                      <a:pPr algn="ctr" fontAlgn="ctr"/>
                      <a:r>
                        <a:rPr lang="tr-TR" sz="800" b="1" u="none" strike="noStrike" dirty="0">
                          <a:effectLst/>
                        </a:rPr>
                        <a:t>7</a:t>
                      </a:r>
                      <a:endParaRPr lang="tr-TR" sz="800" b="1" i="0" u="none" strike="noStrike" dirty="0">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Mehmet ALTINDAL</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Din Öğretimi İl Milli Eğitim Müdür Yardımcısı</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l" fontAlgn="ctr"/>
                      <a:r>
                        <a:rPr lang="tr-TR" sz="800" u="none" strike="noStrike">
                          <a:effectLst/>
                        </a:rPr>
                        <a:t>Din Öğretimi İl Milli Eğitim Müdür Yardımcısı kendisine bağlı Okul Müdürü ile birlikte Din Öğretimine bağlı okulların proje izleme yürütme ve değerlendirme çalışmasını  yapar. İlgili alan öğretmenleriyle birlikte (Bilişim Teknolojisi Öğretmeni,Türk Dili ve Edebiyatı Öğretmeni, Tarih Öğretmeni, Felsefe Öğretmeni, Görsel Sanatlar Öğretmeni)  Tüm İmam Hatip Liselerinden gelen materyalleri Bakanlıkça düzenlenecek yıl sonu etkinliğine gönderilmek üzere  toplar, tasnif eder ve yıl sonunda koordinatör ortaöğretim birimine tek rapor haline getirerek gönderir. Din Öğretimine bağlı Okullar ile ilgili  İyi örnekleri İl Milli Eğitim Müdürlüğünün genel ağ (internet) sayfasında ve sosyal medya hesaplarından paylaşır.Okulların yaptığı çalışmaları yerinde ziyaret ederek ,çalışmaları takip eder.Projenin sağlıklı yürüyebilmesi için her ay bir ilçeyi ziyaret eder.</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26153370"/>
                  </a:ext>
                </a:extLst>
              </a:tr>
              <a:tr h="302249">
                <a:tc vMerge="1">
                  <a:txBody>
                    <a:bodyPr/>
                    <a:lstStyle/>
                    <a:p>
                      <a:endParaRPr lang="tr-TR"/>
                    </a:p>
                  </a:txBody>
                  <a:tcPr/>
                </a:tc>
                <a:tc>
                  <a:txBody>
                    <a:bodyPr/>
                    <a:lstStyle/>
                    <a:p>
                      <a:pPr algn="l" fontAlgn="ctr"/>
                      <a:r>
                        <a:rPr lang="tr-TR" sz="800" u="none" strike="noStrike">
                          <a:effectLst/>
                        </a:rPr>
                        <a:t>Mehmet Kadri ÇELİK</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Mehmet Akif Ersoy Kız Anadolu İmam Hatip Lisesi Müdürü</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1061004"/>
                  </a:ext>
                </a:extLst>
              </a:tr>
              <a:tr h="302249">
                <a:tc vMerge="1">
                  <a:txBody>
                    <a:bodyPr/>
                    <a:lstStyle/>
                    <a:p>
                      <a:endParaRPr lang="tr-TR"/>
                    </a:p>
                  </a:txBody>
                  <a:tcPr/>
                </a:tc>
                <a:tc>
                  <a:txBody>
                    <a:bodyPr/>
                    <a:lstStyle/>
                    <a:p>
                      <a:pPr algn="l" fontAlgn="ctr"/>
                      <a:r>
                        <a:rPr lang="tr-TR" sz="800" u="none" strike="noStrike">
                          <a:effectLst/>
                        </a:rPr>
                        <a:t>Mesut YOKUŞ</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Kız Anadolu İmam Hatip Lisesi Türk Dili ve Edebiyatı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4236505438"/>
                  </a:ext>
                </a:extLst>
              </a:tr>
              <a:tr h="302249">
                <a:tc vMerge="1">
                  <a:txBody>
                    <a:bodyPr/>
                    <a:lstStyle/>
                    <a:p>
                      <a:endParaRPr lang="tr-TR"/>
                    </a:p>
                  </a:txBody>
                  <a:tcPr/>
                </a:tc>
                <a:tc>
                  <a:txBody>
                    <a:bodyPr/>
                    <a:lstStyle/>
                    <a:p>
                      <a:pPr algn="l" fontAlgn="ctr"/>
                      <a:r>
                        <a:rPr lang="tr-TR" sz="800" u="none" strike="noStrike">
                          <a:effectLst/>
                        </a:rPr>
                        <a:t>Adnan YILMAZ</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Kız Anadolu İmam Hatip Lisesi Tarih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311400716"/>
                  </a:ext>
                </a:extLst>
              </a:tr>
              <a:tr h="302249">
                <a:tc vMerge="1">
                  <a:txBody>
                    <a:bodyPr/>
                    <a:lstStyle/>
                    <a:p>
                      <a:endParaRPr lang="tr-TR"/>
                    </a:p>
                  </a:txBody>
                  <a:tcPr/>
                </a:tc>
                <a:tc>
                  <a:txBody>
                    <a:bodyPr/>
                    <a:lstStyle/>
                    <a:p>
                      <a:pPr algn="l" fontAlgn="ctr"/>
                      <a:r>
                        <a:rPr lang="tr-TR" sz="800" u="none" strike="noStrike">
                          <a:effectLst/>
                        </a:rPr>
                        <a:t>Semra SÖNMEZ</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İl Milli Eğitim Müdürlüğü Felsefe Öğretmeni</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486675039"/>
                  </a:ext>
                </a:extLst>
              </a:tr>
              <a:tr h="302249">
                <a:tc vMerge="1">
                  <a:txBody>
                    <a:bodyPr/>
                    <a:lstStyle/>
                    <a:p>
                      <a:endParaRPr lang="tr-TR"/>
                    </a:p>
                  </a:txBody>
                  <a:tcPr/>
                </a:tc>
                <a:tc>
                  <a:txBody>
                    <a:bodyPr/>
                    <a:lstStyle/>
                    <a:p>
                      <a:pPr algn="l" fontAlgn="ctr"/>
                      <a:r>
                        <a:rPr lang="tr-TR" sz="800" u="none" strike="noStrike">
                          <a:effectLst/>
                        </a:rPr>
                        <a:t>Coşkun POLAT</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nb-NO" sz="800" u="none" strike="noStrike">
                          <a:effectLst/>
                        </a:rPr>
                        <a:t>Adıyaman Fen Lisesi Bilişim Teknolojisi Öğretmeni</a:t>
                      </a:r>
                      <a:endParaRPr lang="nb-NO"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775122773"/>
                  </a:ext>
                </a:extLst>
              </a:tr>
              <a:tr h="302249">
                <a:tc vMerge="1">
                  <a:txBody>
                    <a:bodyPr/>
                    <a:lstStyle/>
                    <a:p>
                      <a:endParaRPr lang="tr-TR"/>
                    </a:p>
                  </a:txBody>
                  <a:tcPr/>
                </a:tc>
                <a:tc>
                  <a:txBody>
                    <a:bodyPr/>
                    <a:lstStyle/>
                    <a:p>
                      <a:pPr algn="l" fontAlgn="ctr"/>
                      <a:r>
                        <a:rPr lang="tr-TR" sz="800" u="none" strike="noStrike">
                          <a:effectLst/>
                        </a:rPr>
                        <a:t>Derya KORKMAZ</a:t>
                      </a:r>
                      <a:endParaRPr lang="tr-TR" sz="800" b="0" i="0" u="none" strike="noStrike">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dirty="0">
                          <a:effectLst/>
                        </a:rPr>
                        <a:t>İl Milli Eğitim Müdürlüğü Görsel Sanatlar Öğretmeni</a:t>
                      </a:r>
                      <a:endParaRPr lang="tr-TR" sz="800" b="0" i="0" u="none" strike="noStrike" dirty="0">
                        <a:solidFill>
                          <a:srgbClr val="000000"/>
                        </a:solidFill>
                        <a:effectLst/>
                        <a:latin typeface="Calibri" panose="020F0502020204030204" pitchFamily="34" charset="0"/>
                      </a:endParaRPr>
                    </a:p>
                  </a:txBody>
                  <a:tcPr marL="3298" marR="3298" marT="32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892972762"/>
                  </a:ext>
                </a:extLst>
              </a:tr>
            </a:tbl>
          </a:graphicData>
        </a:graphic>
      </p:graphicFrame>
    </p:spTree>
    <p:extLst>
      <p:ext uri="{BB962C8B-B14F-4D97-AF65-F5344CB8AC3E}">
        <p14:creationId xmlns:p14="http://schemas.microsoft.com/office/powerpoint/2010/main" val="19180097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xmlns="" id="{638241E4-29E6-4B52-97F7-450E9DB87EE4}"/>
              </a:ext>
            </a:extLst>
          </p:cNvPr>
          <p:cNvGraphicFramePr>
            <a:graphicFrameLocks noGrp="1"/>
          </p:cNvGraphicFramePr>
          <p:nvPr>
            <p:extLst>
              <p:ext uri="{D42A27DB-BD31-4B8C-83A1-F6EECF244321}">
                <p14:modId xmlns:p14="http://schemas.microsoft.com/office/powerpoint/2010/main" val="2540303940"/>
              </p:ext>
            </p:extLst>
          </p:nvPr>
        </p:nvGraphicFramePr>
        <p:xfrm>
          <a:off x="812800" y="292608"/>
          <a:ext cx="7518927" cy="6382516"/>
        </p:xfrm>
        <a:graphic>
          <a:graphicData uri="http://schemas.openxmlformats.org/drawingml/2006/table">
            <a:tbl>
              <a:tblPr>
                <a:tableStyleId>{5C22544A-7EE6-4342-B048-85BDC9FD1C3A}</a:tableStyleId>
              </a:tblPr>
              <a:tblGrid>
                <a:gridCol w="287806">
                  <a:extLst>
                    <a:ext uri="{9D8B030D-6E8A-4147-A177-3AD203B41FA5}">
                      <a16:colId xmlns:a16="http://schemas.microsoft.com/office/drawing/2014/main" xmlns="" val="1257774726"/>
                    </a:ext>
                  </a:extLst>
                </a:gridCol>
                <a:gridCol w="1126887">
                  <a:extLst>
                    <a:ext uri="{9D8B030D-6E8A-4147-A177-3AD203B41FA5}">
                      <a16:colId xmlns:a16="http://schemas.microsoft.com/office/drawing/2014/main" xmlns="" val="1815690228"/>
                    </a:ext>
                  </a:extLst>
                </a:gridCol>
                <a:gridCol w="2894988">
                  <a:extLst>
                    <a:ext uri="{9D8B030D-6E8A-4147-A177-3AD203B41FA5}">
                      <a16:colId xmlns:a16="http://schemas.microsoft.com/office/drawing/2014/main" xmlns="" val="1392915308"/>
                    </a:ext>
                  </a:extLst>
                </a:gridCol>
                <a:gridCol w="3209246">
                  <a:extLst>
                    <a:ext uri="{9D8B030D-6E8A-4147-A177-3AD203B41FA5}">
                      <a16:colId xmlns:a16="http://schemas.microsoft.com/office/drawing/2014/main" xmlns="" val="2061478441"/>
                    </a:ext>
                  </a:extLst>
                </a:gridCol>
              </a:tblGrid>
              <a:tr h="443292">
                <a:tc rowSpan="9">
                  <a:txBody>
                    <a:bodyPr/>
                    <a:lstStyle/>
                    <a:p>
                      <a:pPr algn="ctr" fontAlgn="ctr"/>
                      <a:r>
                        <a:rPr lang="tr-TR" sz="800" b="1" u="none" strike="noStrike" dirty="0">
                          <a:effectLst/>
                        </a:rPr>
                        <a:t>8</a:t>
                      </a:r>
                      <a:endParaRPr lang="tr-TR" sz="800" b="1"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800" u="none" strike="noStrike" dirty="0">
                          <a:effectLst/>
                        </a:rPr>
                        <a:t>Mustafa GÜMÜŞ</a:t>
                      </a:r>
                      <a:endParaRPr lang="tr-TR" sz="800" b="0" i="0" u="none" strike="noStrike" dirty="0">
                        <a:solidFill>
                          <a:srgbClr val="000000"/>
                        </a:solidFill>
                        <a:effectLst/>
                        <a:latin typeface="Calibri" panose="020F0502020204030204" pitchFamily="34" charset="0"/>
                      </a:endParaRPr>
                    </a:p>
                  </a:txBody>
                  <a:tcPr marL="3175" marR="3175" marT="3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800" u="none" strike="noStrike" dirty="0">
                          <a:effectLst/>
                        </a:rPr>
                        <a:t>Özel Öğretim Şube Müdürü</a:t>
                      </a:r>
                      <a:endParaRPr lang="tr-TR" sz="800" b="0" i="0" u="none" strike="noStrike" dirty="0">
                        <a:solidFill>
                          <a:srgbClr val="000000"/>
                        </a:solidFill>
                        <a:effectLst/>
                        <a:latin typeface="Calibri" panose="020F0502020204030204" pitchFamily="34" charset="0"/>
                      </a:endParaRPr>
                    </a:p>
                  </a:txBody>
                  <a:tcPr marL="3175" marR="3175" marT="3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algn="l" fontAlgn="ctr"/>
                      <a:r>
                        <a:rPr lang="tr-TR" sz="800" u="none" strike="noStrike">
                          <a:effectLst/>
                        </a:rPr>
                        <a:t>Özel Öğretim Şube Müdürü kendisine bağlı , Okul Müdürü ile birlikte tüm Özel Okulların  proje izleme yürütme ve değerlendirme çalışmasını  yapar. İlgili alan öğretmenleriyle birlikte (Bilişim Teknolojisi Öğretmeni,Türk Dili ve Edebiyatı Öğretmeni, Tarih Öğretmeni, Felsefe Öğretmeni, Görsel Sanatlar Öğretmeni, Sınıf Öğretmeni, Okul öncesi öğretmeni)  Tüm  Özel okullardan gelen materyalleri Bakanlıkça düzenlenecek yıl sonu etkinliğine gönderilmek üzere  toplar, tasnif eder ve yıl sonunda koordinatör ortaöğretim birimine tek rapor haline getirerek gönderir. Özel Okullar ile ilgili  İyi örnekleri İl Milli Eğitim Müdürlüğünün genel ağ (internet) sayfasında ve sosyal medya hesaplarından paylaşır.Okulların yaptığı çalışmaları yerinde ziyaret ederek ,çalışmaları takip eder.Projenin sağlıklı yürüyebilmesi için her ay bir ilçeyi ziyaret eder.</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31761340"/>
                  </a:ext>
                </a:extLst>
              </a:tr>
              <a:tr h="443292">
                <a:tc vMerge="1">
                  <a:txBody>
                    <a:bodyPr/>
                    <a:lstStyle/>
                    <a:p>
                      <a:endParaRPr lang="tr-TR"/>
                    </a:p>
                  </a:txBody>
                  <a:tcPr/>
                </a:tc>
                <a:tc>
                  <a:txBody>
                    <a:bodyPr/>
                    <a:lstStyle/>
                    <a:p>
                      <a:pPr algn="l" fontAlgn="b"/>
                      <a:r>
                        <a:rPr lang="tr-TR" sz="800" u="none" strike="noStrike" dirty="0">
                          <a:effectLst/>
                        </a:rPr>
                        <a:t>Serpil YÜCEL</a:t>
                      </a:r>
                      <a:endParaRPr lang="tr-TR" sz="800" b="0" i="0" u="none" strike="noStrike" dirty="0">
                        <a:solidFill>
                          <a:srgbClr val="000000"/>
                        </a:solidFill>
                        <a:effectLst/>
                        <a:latin typeface="Calibri" panose="020F0502020204030204" pitchFamily="34" charset="0"/>
                      </a:endParaRPr>
                    </a:p>
                  </a:txBody>
                  <a:tcPr marL="3175" marR="3175" marT="3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800" u="none" strike="noStrike" dirty="0">
                          <a:effectLst/>
                        </a:rPr>
                        <a:t>Özel Adıyaman Birey İO/OO Okul Müdürü</a:t>
                      </a:r>
                      <a:endParaRPr lang="tr-TR" sz="800" b="0" i="0" u="none" strike="noStrike" dirty="0">
                        <a:solidFill>
                          <a:srgbClr val="000000"/>
                        </a:solidFill>
                        <a:effectLst/>
                        <a:latin typeface="Calibri" panose="020F0502020204030204" pitchFamily="34" charset="0"/>
                      </a:endParaRPr>
                    </a:p>
                  </a:txBody>
                  <a:tcPr marL="3175" marR="3175" marT="3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4270350222"/>
                  </a:ext>
                </a:extLst>
              </a:tr>
              <a:tr h="443292">
                <a:tc vMerge="1">
                  <a:txBody>
                    <a:bodyPr/>
                    <a:lstStyle/>
                    <a:p>
                      <a:endParaRPr lang="tr-TR"/>
                    </a:p>
                  </a:txBody>
                  <a:tcPr/>
                </a:tc>
                <a:tc>
                  <a:txBody>
                    <a:bodyPr/>
                    <a:lstStyle/>
                    <a:p>
                      <a:pPr algn="l" fontAlgn="ctr"/>
                      <a:r>
                        <a:rPr lang="tr-TR" sz="800" u="none" strike="noStrike" dirty="0">
                          <a:effectLst/>
                        </a:rPr>
                        <a:t>Derya KORKMAZ</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İl Milli Eğitim Müdürlüğü Görsel Sanatlar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867288926"/>
                  </a:ext>
                </a:extLst>
              </a:tr>
              <a:tr h="443292">
                <a:tc vMerge="1">
                  <a:txBody>
                    <a:bodyPr/>
                    <a:lstStyle/>
                    <a:p>
                      <a:endParaRPr lang="tr-TR"/>
                    </a:p>
                  </a:txBody>
                  <a:tcPr/>
                </a:tc>
                <a:tc>
                  <a:txBody>
                    <a:bodyPr/>
                    <a:lstStyle/>
                    <a:p>
                      <a:pPr algn="l" fontAlgn="ctr"/>
                      <a:r>
                        <a:rPr lang="tr-TR" sz="800" u="none" strike="noStrike" dirty="0">
                          <a:effectLst/>
                        </a:rPr>
                        <a:t>Adnan YILMAZ</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Kız Anadolu İmam Hatip Lisesi Tarih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807076198"/>
                  </a:ext>
                </a:extLst>
              </a:tr>
              <a:tr h="443292">
                <a:tc vMerge="1">
                  <a:txBody>
                    <a:bodyPr/>
                    <a:lstStyle/>
                    <a:p>
                      <a:endParaRPr lang="tr-TR"/>
                    </a:p>
                  </a:txBody>
                  <a:tcPr/>
                </a:tc>
                <a:tc>
                  <a:txBody>
                    <a:bodyPr/>
                    <a:lstStyle/>
                    <a:p>
                      <a:pPr algn="l" fontAlgn="ctr"/>
                      <a:r>
                        <a:rPr lang="tr-TR" sz="800" u="none" strike="noStrike" dirty="0">
                          <a:effectLst/>
                        </a:rPr>
                        <a:t>Abdurrahman ÜNAL</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Sınıf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253482203"/>
                  </a:ext>
                </a:extLst>
              </a:tr>
              <a:tr h="443292">
                <a:tc vMerge="1">
                  <a:txBody>
                    <a:bodyPr/>
                    <a:lstStyle/>
                    <a:p>
                      <a:endParaRPr lang="tr-TR"/>
                    </a:p>
                  </a:txBody>
                  <a:tcPr/>
                </a:tc>
                <a:tc>
                  <a:txBody>
                    <a:bodyPr/>
                    <a:lstStyle/>
                    <a:p>
                      <a:pPr algn="l" fontAlgn="ctr"/>
                      <a:r>
                        <a:rPr lang="tr-TR" sz="800" u="none" strike="noStrike" dirty="0">
                          <a:effectLst/>
                        </a:rPr>
                        <a:t>Semra SÖNMEZ</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İl Milli Eğitim Müdürlüğü Felsefe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36829924"/>
                  </a:ext>
                </a:extLst>
              </a:tr>
              <a:tr h="443292">
                <a:tc vMerge="1">
                  <a:txBody>
                    <a:bodyPr/>
                    <a:lstStyle/>
                    <a:p>
                      <a:endParaRPr lang="tr-TR"/>
                    </a:p>
                  </a:txBody>
                  <a:tcPr/>
                </a:tc>
                <a:tc>
                  <a:txBody>
                    <a:bodyPr/>
                    <a:lstStyle/>
                    <a:p>
                      <a:pPr algn="l" fontAlgn="ctr"/>
                      <a:r>
                        <a:rPr lang="tr-TR" sz="800" u="none" strike="noStrike">
                          <a:effectLst/>
                        </a:rPr>
                        <a:t>Coşkun POLAT</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nb-NO" sz="800" u="none" strike="noStrike">
                          <a:effectLst/>
                        </a:rPr>
                        <a:t>Adıyaman Fen Lisesi Bilişim Teknolojisi Öğretmeni</a:t>
                      </a:r>
                      <a:endParaRPr lang="nb-NO"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588598761"/>
                  </a:ext>
                </a:extLst>
              </a:tr>
              <a:tr h="443292">
                <a:tc vMerge="1">
                  <a:txBody>
                    <a:bodyPr/>
                    <a:lstStyle/>
                    <a:p>
                      <a:endParaRPr lang="tr-TR"/>
                    </a:p>
                  </a:txBody>
                  <a:tcPr/>
                </a:tc>
                <a:tc>
                  <a:txBody>
                    <a:bodyPr/>
                    <a:lstStyle/>
                    <a:p>
                      <a:pPr algn="l" fontAlgn="ctr"/>
                      <a:r>
                        <a:rPr lang="tr-TR" sz="800" u="none" strike="noStrike">
                          <a:effectLst/>
                        </a:rPr>
                        <a:t>Büşra ASLAN</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Vilayetler Hizmet Birliği Anaokulu Okul Öncesi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3433429734"/>
                  </a:ext>
                </a:extLst>
              </a:tr>
              <a:tr h="443292">
                <a:tc vMerge="1">
                  <a:txBody>
                    <a:bodyPr/>
                    <a:lstStyle/>
                    <a:p>
                      <a:endParaRPr lang="tr-TR"/>
                    </a:p>
                  </a:txBody>
                  <a:tcPr/>
                </a:tc>
                <a:tc>
                  <a:txBody>
                    <a:bodyPr/>
                    <a:lstStyle/>
                    <a:p>
                      <a:pPr algn="l" fontAlgn="ctr"/>
                      <a:r>
                        <a:rPr lang="tr-TR" sz="800" u="none" strike="noStrike">
                          <a:effectLst/>
                        </a:rPr>
                        <a:t>Mesut YOKUŞ</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Kız Anadolu İmam Hatip Lisesi Türk Dili ve Edebiyatı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481429434"/>
                  </a:ext>
                </a:extLst>
              </a:tr>
              <a:tr h="299111">
                <a:tc rowSpan="8">
                  <a:txBody>
                    <a:bodyPr/>
                    <a:lstStyle/>
                    <a:p>
                      <a:pPr algn="ctr" fontAlgn="ctr"/>
                      <a:r>
                        <a:rPr lang="tr-TR" sz="800" b="1" u="none" strike="noStrike" dirty="0">
                          <a:effectLst/>
                        </a:rPr>
                        <a:t>9</a:t>
                      </a:r>
                      <a:endParaRPr lang="tr-TR" sz="800" b="1"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dirty="0">
                          <a:effectLst/>
                        </a:rPr>
                        <a:t>Necmettin BEYAZ</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Mesleki ve Teknik Eğitim Şube Müdürü</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l" fontAlgn="ctr"/>
                      <a:r>
                        <a:rPr lang="tr-TR" sz="800" u="none" strike="noStrike">
                          <a:effectLst/>
                        </a:rPr>
                        <a:t>Mesleki ve Teknik Eğitim Şube Müdürü kendisine bağlı , Okul Müdürü ile birlikte Mesleki ve Teknik Anadolu liselerinin  proje izleme yürütme ve değerlendirme çalışmasını  yapar. İlgili alan öğretmenleriyle birlikte (Bilişim Teknolojisi Öğretmeni,Türk Dili ve Edebiyatı Öğretmeni, Tarih Öğretmeni, Felsefe Öğretmeni, Görsel Sanatlar Öğretmeni)  Tüm  Mesleki ve Teknik Anadolu Liselerinden gelen materyalleri Bakanlıkça düzenlenecek yıl sonu etkinliğine gönderilmek üzere  toplar, tasnif eder ve yıl sonunda koordinatör ortaöğretim birimine tek rapor haline getirerek gönderir. Mesleki ve Teknik Okulları ile ilgili  İyi örnekleri İl Milli Eğitim Müdürlüğünün genel ağ (internet) sayfasında ve sosyal medya hesaplarından paylaşır.Okulların yaptığı çalışmaları yerinde ziyaret ederek ,çalışmaları takip eder.Projenin sağlıklı yürüyebilmesi için her ay bir ilçeyi ziyaret eder.</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38882181"/>
                  </a:ext>
                </a:extLst>
              </a:tr>
              <a:tr h="299111">
                <a:tc vMerge="1">
                  <a:txBody>
                    <a:bodyPr/>
                    <a:lstStyle/>
                    <a:p>
                      <a:endParaRPr lang="tr-TR"/>
                    </a:p>
                  </a:txBody>
                  <a:tcPr/>
                </a:tc>
                <a:tc>
                  <a:txBody>
                    <a:bodyPr/>
                    <a:lstStyle/>
                    <a:p>
                      <a:pPr algn="l" fontAlgn="ctr"/>
                      <a:r>
                        <a:rPr lang="tr-TR" sz="800" b="0" i="0" u="none" strike="noStrike" dirty="0">
                          <a:solidFill>
                            <a:srgbClr val="000000"/>
                          </a:solidFill>
                          <a:effectLst/>
                          <a:latin typeface="+mj-lt"/>
                        </a:rPr>
                        <a:t>Mustafa ÇETİN</a:t>
                      </a: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dirty="0">
                          <a:effectLst/>
                        </a:rPr>
                        <a:t>Mimar Sinan Mesleki ve Teknik Anadolu Lisesi Müdürü</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4088924998"/>
                  </a:ext>
                </a:extLst>
              </a:tr>
              <a:tr h="299111">
                <a:tc vMerge="1">
                  <a:txBody>
                    <a:bodyPr/>
                    <a:lstStyle/>
                    <a:p>
                      <a:endParaRPr lang="tr-TR"/>
                    </a:p>
                  </a:txBody>
                  <a:tcPr/>
                </a:tc>
                <a:tc>
                  <a:txBody>
                    <a:bodyPr/>
                    <a:lstStyle/>
                    <a:p>
                      <a:pPr algn="l" fontAlgn="ctr"/>
                      <a:r>
                        <a:rPr lang="tr-TR" sz="800" u="none" strike="noStrike" dirty="0">
                          <a:effectLst/>
                        </a:rPr>
                        <a:t>Coşkun POLAT</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nb-NO" sz="800" u="none" strike="noStrike">
                          <a:effectLst/>
                        </a:rPr>
                        <a:t>Adıyaman Fen Lisesi Bilişim Teknolojisi Öğretmeni</a:t>
                      </a:r>
                      <a:endParaRPr lang="nb-NO"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261974080"/>
                  </a:ext>
                </a:extLst>
              </a:tr>
              <a:tr h="299111">
                <a:tc vMerge="1">
                  <a:txBody>
                    <a:bodyPr/>
                    <a:lstStyle/>
                    <a:p>
                      <a:endParaRPr lang="tr-TR"/>
                    </a:p>
                  </a:txBody>
                  <a:tcPr/>
                </a:tc>
                <a:tc>
                  <a:txBody>
                    <a:bodyPr/>
                    <a:lstStyle/>
                    <a:p>
                      <a:pPr algn="l" fontAlgn="ctr"/>
                      <a:r>
                        <a:rPr lang="tr-TR" sz="800" u="none" strike="noStrike" dirty="0">
                          <a:effectLst/>
                        </a:rPr>
                        <a:t>Mesut YOKUŞ</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Kız Anadolu İmam Hatip Lisesi Türk Dili ve Edebiyatı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681544817"/>
                  </a:ext>
                </a:extLst>
              </a:tr>
              <a:tr h="299111">
                <a:tc vMerge="1">
                  <a:txBody>
                    <a:bodyPr/>
                    <a:lstStyle/>
                    <a:p>
                      <a:endParaRPr lang="tr-TR"/>
                    </a:p>
                  </a:txBody>
                  <a:tcPr/>
                </a:tc>
                <a:tc>
                  <a:txBody>
                    <a:bodyPr/>
                    <a:lstStyle/>
                    <a:p>
                      <a:pPr algn="l" fontAlgn="ctr"/>
                      <a:r>
                        <a:rPr lang="tr-TR" sz="800" u="none" strike="noStrike" dirty="0">
                          <a:effectLst/>
                        </a:rPr>
                        <a:t>Adnan YILMAZ</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TOBB Kız Anadolu İmam Hatip Lisesi Tarih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881172674"/>
                  </a:ext>
                </a:extLst>
              </a:tr>
              <a:tr h="299111">
                <a:tc vMerge="1">
                  <a:txBody>
                    <a:bodyPr/>
                    <a:lstStyle/>
                    <a:p>
                      <a:endParaRPr lang="tr-TR"/>
                    </a:p>
                  </a:txBody>
                  <a:tcPr/>
                </a:tc>
                <a:tc>
                  <a:txBody>
                    <a:bodyPr/>
                    <a:lstStyle/>
                    <a:p>
                      <a:pPr algn="l" fontAlgn="ctr"/>
                      <a:r>
                        <a:rPr lang="tr-TR" sz="800" u="none" strike="noStrike">
                          <a:effectLst/>
                        </a:rPr>
                        <a:t>Ruşen ŞAHİN</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Altınşehir Anadolu Lisesi Bilişim Teknolojisi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696481890"/>
                  </a:ext>
                </a:extLst>
              </a:tr>
              <a:tr h="299111">
                <a:tc vMerge="1">
                  <a:txBody>
                    <a:bodyPr/>
                    <a:lstStyle/>
                    <a:p>
                      <a:endParaRPr lang="tr-TR"/>
                    </a:p>
                  </a:txBody>
                  <a:tcPr/>
                </a:tc>
                <a:tc>
                  <a:txBody>
                    <a:bodyPr/>
                    <a:lstStyle/>
                    <a:p>
                      <a:pPr algn="l" fontAlgn="ctr"/>
                      <a:r>
                        <a:rPr lang="tr-TR" sz="800" u="none" strike="noStrike" dirty="0">
                          <a:effectLst/>
                        </a:rPr>
                        <a:t>Semra SÖNMEZ</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a:effectLst/>
                        </a:rPr>
                        <a:t>İl Milli Eğitim Müdürlüğü Felsefe Öğretmeni</a:t>
                      </a:r>
                      <a:endParaRPr lang="tr-TR" sz="800" b="0" i="0" u="none" strike="noStrike">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2066375577"/>
                  </a:ext>
                </a:extLst>
              </a:tr>
              <a:tr h="299111">
                <a:tc vMerge="1">
                  <a:txBody>
                    <a:bodyPr/>
                    <a:lstStyle/>
                    <a:p>
                      <a:endParaRPr lang="tr-TR"/>
                    </a:p>
                  </a:txBody>
                  <a:tcPr/>
                </a:tc>
                <a:tc>
                  <a:txBody>
                    <a:bodyPr/>
                    <a:lstStyle/>
                    <a:p>
                      <a:pPr algn="l" fontAlgn="ctr"/>
                      <a:r>
                        <a:rPr lang="tr-TR" sz="800" u="none" strike="noStrike" dirty="0">
                          <a:effectLst/>
                        </a:rPr>
                        <a:t>Derya KORKMAZ</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800" u="none" strike="noStrike" dirty="0">
                          <a:effectLst/>
                        </a:rPr>
                        <a:t>İl Milli Eğitim Müdürlüğü Görsel Sanatlar Öğretmeni</a:t>
                      </a:r>
                      <a:endParaRPr lang="tr-TR" sz="800" b="0" i="0" u="none" strike="noStrike" dirty="0">
                        <a:solidFill>
                          <a:srgbClr val="000000"/>
                        </a:solidFill>
                        <a:effectLst/>
                        <a:latin typeface="Calibri" panose="020F0502020204030204" pitchFamily="34" charset="0"/>
                      </a:endParaRPr>
                    </a:p>
                  </a:txBody>
                  <a:tcPr marL="3175" marR="3175" marT="317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xmlns="" val="1231624669"/>
                  </a:ext>
                </a:extLst>
              </a:tr>
            </a:tbl>
          </a:graphicData>
        </a:graphic>
      </p:graphicFrame>
    </p:spTree>
    <p:extLst>
      <p:ext uri="{BB962C8B-B14F-4D97-AF65-F5344CB8AC3E}">
        <p14:creationId xmlns:p14="http://schemas.microsoft.com/office/powerpoint/2010/main" val="3067372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700808"/>
            <a:ext cx="8229600" cy="4525963"/>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Bakanlığımıza bağlı resmî/özel okul/kurumlarda öğrenim gören tüm okul öncesi, ilkokul, ortaokul ve lise öğrencileri projenin hedef kitlesini oluşturmaktadır.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Hedef Kitlesi:</a:t>
            </a:r>
          </a:p>
        </p:txBody>
      </p:sp>
    </p:spTree>
    <p:extLst>
      <p:ext uri="{BB962C8B-B14F-4D97-AF65-F5344CB8AC3E}">
        <p14:creationId xmlns:p14="http://schemas.microsoft.com/office/powerpoint/2010/main" val="1981917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268760"/>
            <a:ext cx="8229600" cy="4525963"/>
          </a:xfrm>
        </p:spPr>
        <p:txBody>
          <a:bodyPr>
            <a:normAutofit fontScale="92500" lnSpcReduction="20000"/>
          </a:bodyPr>
          <a:lstStyle/>
          <a:p>
            <a:pPr algn="just"/>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Bakanlık duyurusunun ardından il millî eğitim müdürlükleri tarafından projenin tanıtımı yapılır, il/ilçe ve okul yürütme komisyonlarının kurulması sağlanır ve il/ilçe ve okul koordinatörü belirlenir. </a:t>
            </a:r>
          </a:p>
          <a:p>
            <a:pPr marL="109728" indent="0" algn="just">
              <a:buNone/>
            </a:pPr>
            <a:endParaRPr lang="tr-TR" sz="3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Okulların genel ağ (internet) sayfalarına Dilimizin Zenginlikleri Projesi ile ilgili yeni bir menü eklenir. Eylem planları ve Dilimizin Zenginlikleri Projesi kapsamında gerçekleştirilen etkinlikler, okul genel ağ (internet) sayfası başta olmak üzere okulun tüm paydaşlarının erişebileceği çeşitli mecralarda sürekli paylaşılır. </a:t>
            </a:r>
          </a:p>
          <a:p>
            <a:endParaRPr lang="tr-TR" dirty="0"/>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Genel Esaslar:</a:t>
            </a:r>
          </a:p>
        </p:txBody>
      </p:sp>
    </p:spTree>
    <p:extLst>
      <p:ext uri="{BB962C8B-B14F-4D97-AF65-F5344CB8AC3E}">
        <p14:creationId xmlns:p14="http://schemas.microsoft.com/office/powerpoint/2010/main" val="1780596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6812</Words>
  <Application>Microsoft Office PowerPoint</Application>
  <PresentationFormat>Ekran Gösterisi (4:3)</PresentationFormat>
  <Paragraphs>1325</Paragraphs>
  <Slides>73</Slides>
  <Notes>0</Notes>
  <HiddenSlides>0</HiddenSlides>
  <MMClips>0</MMClips>
  <ScaleCrop>false</ScaleCrop>
  <HeadingPairs>
    <vt:vector size="4" baseType="variant">
      <vt:variant>
        <vt:lpstr>Tema</vt:lpstr>
      </vt:variant>
      <vt:variant>
        <vt:i4>1</vt:i4>
      </vt:variant>
      <vt:variant>
        <vt:lpstr>Slayt Başlıkları</vt:lpstr>
      </vt:variant>
      <vt:variant>
        <vt:i4>73</vt:i4>
      </vt:variant>
    </vt:vector>
  </HeadingPairs>
  <TitlesOfParts>
    <vt:vector size="74" baseType="lpstr">
      <vt:lpstr>Kalabalık</vt:lpstr>
      <vt:lpstr>DİLİMİZİN ZENGİNLİKLERİ PROJESİ</vt:lpstr>
      <vt:lpstr>PowerPoint Sunusu</vt:lpstr>
      <vt:lpstr>PowerPoint Sunusu</vt:lpstr>
      <vt:lpstr>PowerPoint Sunusu</vt:lpstr>
      <vt:lpstr>Projenin Amacı:</vt:lpstr>
      <vt:lpstr>PowerPoint Sunusu</vt:lpstr>
      <vt:lpstr>PowerPoint Sunusu</vt:lpstr>
      <vt:lpstr>Projenin Hedef Kitlesi:</vt:lpstr>
      <vt:lpstr>Genel Esaslar:</vt:lpstr>
      <vt:lpstr>PowerPoint Sunusu</vt:lpstr>
      <vt:lpstr>PowerPoint Sunusu</vt:lpstr>
      <vt:lpstr>Kurul/Komisyonların Oluşumları ve Görevleri:</vt:lpstr>
      <vt:lpstr>PowerPoint Sunusu</vt:lpstr>
      <vt:lpstr>PowerPoint Sunusu</vt:lpstr>
      <vt:lpstr>Okul Öncesi Etkinlik Uygulama Rehberi</vt:lpstr>
      <vt:lpstr>PowerPoint Sunusu</vt:lpstr>
      <vt:lpstr>PowerPoint Sunusu</vt:lpstr>
      <vt:lpstr>PowerPoint Sunusu</vt:lpstr>
      <vt:lpstr>PowerPoint Sunusu</vt:lpstr>
      <vt:lpstr>PowerPoint Sunusu</vt:lpstr>
      <vt:lpstr>İlkokul/Ortaokul/Lise Etkinlik Uygulama Rehberi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Okul Öncesi Eser Listesi</vt:lpstr>
      <vt:lpstr>İlkokul Eser Listesi</vt:lpstr>
      <vt:lpstr>Ortaokul Eser Listesi</vt:lpstr>
      <vt:lpstr>Ortaokul Eser Listesi</vt:lpstr>
      <vt:lpstr>Lise Eser Listesi</vt:lpstr>
      <vt:lpstr>Lise Eser Listesi</vt:lpstr>
      <vt:lpstr>İlkokul/Ortaokul Sözlük Listesi</vt:lpstr>
      <vt:lpstr>İlkokul/Ortaokul Sözlük Listesi</vt:lpstr>
      <vt:lpstr>İlkokul/Ortaokul Sözlük Listesi</vt:lpstr>
      <vt:lpstr>İlkokul/Ortaokul Sözlük Listesi</vt:lpstr>
      <vt:lpstr>İlkokul/Ortaokul Sözlük Listesi</vt:lpstr>
      <vt:lpstr>İlkokul/Ortaokul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O.FarukGUNES</dc:creator>
  <cp:lastModifiedBy>Müdür</cp:lastModifiedBy>
  <cp:revision>9</cp:revision>
  <dcterms:modified xsi:type="dcterms:W3CDTF">2023-12-11T06:40:20Z</dcterms:modified>
</cp:coreProperties>
</file>